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Montserrat SemiBold"/>
      <p:regular r:id="rId59"/>
      <p:bold r:id="rId60"/>
      <p:italic r:id="rId61"/>
      <p:boldItalic r:id="rId62"/>
    </p:embeddedFont>
    <p:embeddedFont>
      <p:font typeface="Roboto"/>
      <p:regular r:id="rId63"/>
      <p:bold r:id="rId64"/>
      <p:italic r:id="rId65"/>
      <p:boldItalic r:id="rId66"/>
    </p:embeddedFont>
    <p:embeddedFont>
      <p:font typeface="Montserrat"/>
      <p:regular r:id="rId67"/>
      <p:bold r:id="rId68"/>
      <p:italic r:id="rId69"/>
      <p:boldItalic r:id="rId70"/>
    </p:embeddedFont>
    <p:embeddedFont>
      <p:font typeface="Montserrat Black"/>
      <p:bold r:id="rId71"/>
      <p:boldItalic r:id="rId72"/>
    </p:embeddedFont>
    <p:embeddedFont>
      <p:font typeface="Montserrat Medium"/>
      <p:regular r:id="rId73"/>
      <p:bold r:id="rId74"/>
      <p:italic r:id="rId75"/>
      <p:boldItalic r:id="rId76"/>
    </p:embeddedFont>
    <p:embeddedFont>
      <p:font typeface="Roboto Light"/>
      <p:regular r:id="rId77"/>
      <p:bold r:id="rId78"/>
      <p:italic r:id="rId79"/>
      <p:boldItalic r:id="rId80"/>
    </p:embeddedFont>
    <p:embeddedFont>
      <p:font typeface="Montserrat ExtraBold"/>
      <p:bold r:id="rId81"/>
      <p:boldItalic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15">
          <p15:clr>
            <a:srgbClr val="9AA0A6"/>
          </p15:clr>
        </p15:guide>
        <p15:guide id="2" orient="horz" pos="110">
          <p15:clr>
            <a:srgbClr val="9AA0A6"/>
          </p15:clr>
        </p15:guide>
        <p15:guide id="3" orient="horz" pos="3130">
          <p15:clr>
            <a:srgbClr val="9AA0A6"/>
          </p15:clr>
        </p15:guide>
        <p15:guide id="4" pos="5655">
          <p15:clr>
            <a:srgbClr val="9AA0A6"/>
          </p15:clr>
        </p15:guide>
        <p15:guide id="5" pos="4704">
          <p15:clr>
            <a:srgbClr val="9AA0A6"/>
          </p15:clr>
        </p15:guide>
        <p15:guide id="6" pos="353">
          <p15:clr>
            <a:srgbClr val="9AA0A6"/>
          </p15:clr>
        </p15:guide>
        <p15:guide id="7" pos="4459">
          <p15:clr>
            <a:srgbClr val="9AA0A6"/>
          </p15:clr>
        </p15:guide>
        <p15:guide id="8" orient="horz" pos="696">
          <p15:clr>
            <a:srgbClr val="9AA0A6"/>
          </p15:clr>
        </p15:guide>
        <p15:guide id="9" orient="horz" pos="1622">
          <p15:clr>
            <a:srgbClr val="9AA0A6"/>
          </p15:clr>
        </p15:guide>
        <p15:guide id="10" orient="horz" pos="1975">
          <p15:clr>
            <a:srgbClr val="9AA0A6"/>
          </p15:clr>
        </p15:guide>
        <p15:guide id="11" orient="horz" pos="2906">
          <p15:clr>
            <a:srgbClr val="9AA0A6"/>
          </p15:clr>
        </p15:guide>
        <p15:guide id="12" pos="2098">
          <p15:clr>
            <a:srgbClr val="9AA0A6"/>
          </p15:clr>
        </p15:guide>
        <p15:guide id="13" pos="2555">
          <p15:clr>
            <a:srgbClr val="9AA0A6"/>
          </p15:clr>
        </p15:guide>
        <p15:guide id="14" pos="4311">
          <p15:clr>
            <a:srgbClr val="9AA0A6"/>
          </p15:clr>
        </p15:guide>
        <p15:guide id="15" orient="horz" pos="101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852ADE-6C94-4F4B-A31D-42D7FC84B910}">
  <a:tblStyle styleId="{FF852ADE-6C94-4F4B-A31D-42D7FC84B9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
        <p:guide pos="110" orient="horz"/>
        <p:guide pos="3130" orient="horz"/>
        <p:guide pos="5655"/>
        <p:guide pos="4704"/>
        <p:guide pos="353"/>
        <p:guide pos="4459"/>
        <p:guide pos="696" orient="horz"/>
        <p:guide pos="1622" orient="horz"/>
        <p:guide pos="1975" orient="horz"/>
        <p:guide pos="2906" orient="horz"/>
        <p:guide pos="2098"/>
        <p:guide pos="2555"/>
        <p:guide pos="4311"/>
        <p:guide pos="101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5.xml"/><Relationship Id="rId86" Type="http://schemas.openxmlformats.org/officeDocument/2006/relationships/font" Target="fonts/OpenSans-boldItalic.fntdata"/><Relationship Id="rId41" Type="http://schemas.openxmlformats.org/officeDocument/2006/relationships/slide" Target="slides/slide34.xml"/><Relationship Id="rId85" Type="http://schemas.openxmlformats.org/officeDocument/2006/relationships/font" Target="fonts/OpenSans-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boldItalic.fntdata"/><Relationship Id="rId82" Type="http://schemas.openxmlformats.org/officeDocument/2006/relationships/font" Target="fonts/MontserratExtraBold-boldItalic.fntdata"/><Relationship Id="rId81" Type="http://schemas.openxmlformats.org/officeDocument/2006/relationships/font" Target="fonts/Montserrat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Medium-regular.fntdata"/><Relationship Id="rId72" Type="http://schemas.openxmlformats.org/officeDocument/2006/relationships/font" Target="fonts/MontserratBlack-boldItalic.fntdata"/><Relationship Id="rId31" Type="http://schemas.openxmlformats.org/officeDocument/2006/relationships/slide" Target="slides/slide24.xml"/><Relationship Id="rId75" Type="http://schemas.openxmlformats.org/officeDocument/2006/relationships/font" Target="fonts/MontserratMedium-italic.fntdata"/><Relationship Id="rId30" Type="http://schemas.openxmlformats.org/officeDocument/2006/relationships/slide" Target="slides/slide23.xml"/><Relationship Id="rId74" Type="http://schemas.openxmlformats.org/officeDocument/2006/relationships/font" Target="fonts/MontserratMedium-bold.fntdata"/><Relationship Id="rId33" Type="http://schemas.openxmlformats.org/officeDocument/2006/relationships/slide" Target="slides/slide26.xml"/><Relationship Id="rId77" Type="http://schemas.openxmlformats.org/officeDocument/2006/relationships/font" Target="fonts/RobotoLight-regular.fntdata"/><Relationship Id="rId32" Type="http://schemas.openxmlformats.org/officeDocument/2006/relationships/slide" Target="slides/slide25.xml"/><Relationship Id="rId76" Type="http://schemas.openxmlformats.org/officeDocument/2006/relationships/font" Target="fonts/MontserratMedium-boldItalic.fntdata"/><Relationship Id="rId35" Type="http://schemas.openxmlformats.org/officeDocument/2006/relationships/slide" Target="slides/slide28.xml"/><Relationship Id="rId79" Type="http://schemas.openxmlformats.org/officeDocument/2006/relationships/font" Target="fonts/RobotoLight-italic.fntdata"/><Relationship Id="rId34" Type="http://schemas.openxmlformats.org/officeDocument/2006/relationships/slide" Target="slides/slide27.xml"/><Relationship Id="rId78" Type="http://schemas.openxmlformats.org/officeDocument/2006/relationships/font" Target="fonts/RobotoLight-bold.fntdata"/><Relationship Id="rId71" Type="http://schemas.openxmlformats.org/officeDocument/2006/relationships/font" Target="fonts/MontserratBlack-bold.fntdata"/><Relationship Id="rId70" Type="http://schemas.openxmlformats.org/officeDocument/2006/relationships/font" Target="fonts/Montserra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SemiBold-boldItalic.fntdata"/><Relationship Id="rId61" Type="http://schemas.openxmlformats.org/officeDocument/2006/relationships/font" Target="fonts/MontserratSemiBold-italic.fntdata"/><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Montserrat-bold.fntdata"/><Relationship Id="rId23" Type="http://schemas.openxmlformats.org/officeDocument/2006/relationships/slide" Target="slides/slide16.xml"/><Relationship Id="rId67" Type="http://schemas.openxmlformats.org/officeDocument/2006/relationships/font" Target="fonts/Montserrat-regular.fntdata"/><Relationship Id="rId60" Type="http://schemas.openxmlformats.org/officeDocument/2006/relationships/font" Target="fonts/MontserratSemiBold-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MontserratSemiBold-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verbankcomputing.com/static/Docs/PyQt5/api/qtcore/qt.html#AlignmentFla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670dd1bee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670dd1b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de4c7a7b5_0_5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de4c7a7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de4c7a7b5_0_2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de4c7a7b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e1df94552_0_3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e1df9455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de4c7a7b5_0_20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de4c7a7b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de4c7a7b5_0_2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de4c7a7b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de4c7a7b5_0_135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de4c7a7b5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ed5fd4a45_0_5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ed5fd4a4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ed5fd4a45_0_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ed5fd4a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ed5fd4a45_0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ed5fd4a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e35bc9ffb_0_6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e35bc9ff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e1df94552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e1df945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e35bc9ffb_0_8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e35bc9ff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e35bc9ffb_0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e35bc9ff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e35bc9ffb_0_1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e35bc9ff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e35bc9ffb_0_14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e35bc9ff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e35bc9ffb_0_1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e35bc9ff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e35bc9ffb_0_18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e35bc9ff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7e35bc9ffb_0_2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e35bc9ff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e35bc9ffb_0_26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e35bc9ff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e35bc9ffb_0_28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e35bc9ff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e35bc9ffb_0_3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e35bc9ff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e1df94552_0_7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e1df9455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7e35bc9ffb_0_3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e35bc9ff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ed5fd4a45_0_10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ed5fd4a4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Ссылка на полный список всех вариантов значений атрибута: </a:t>
            </a:r>
            <a:r>
              <a:rPr lang="en" u="sng">
                <a:solidFill>
                  <a:schemeClr val="hlink"/>
                </a:solidFill>
                <a:hlinkClick r:id="rId2"/>
              </a:rPr>
              <a:t>https://www.riverbankcomputing.com/static/Docs/PyQt5/api/qtcore/qt.html#AlignmentFlag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ed5fd4a45_0_1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ed5fd4a4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7e35bc9ffb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e35bc9f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e1df94552_0_1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e1df9455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e1df94552_0_18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e1df9455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7e1df94552_0_21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7e1df9455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7f3ac5e25a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7f3ac5e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e1df94552_0_2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e1df9455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e1df94552_0_48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e1df9455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e1df94552_0_10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e1df9455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7e1df94552_0_38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e1df9455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7e1df94552_0_39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e1df9455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e1df94552_0_4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e1df9455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7e1df94552_0_4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7e1df9455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7e1df94552_0_4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e1df945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7e1df94552_0_46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7e1df945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6de4c7a7b5_0_130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6de4c7a7b5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7e22a300ef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e22a30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7e23bf3027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7e23bf30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7e35bca06c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7e35bca0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e1df94552_0_13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e1df9455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7e35bca06c_0_1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7e35bca0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7e35bca06c_0_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7e35bca0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5f469a67e_0_1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5f469a6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de4c7a7b5_0_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de4c7a7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e1df94552_0_16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e1df9455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de4c7a7b5_0_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de4c7a7b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1">
  <p:cSld name="CUSTOM_1_1_1">
    <p:spTree>
      <p:nvGrpSpPr>
        <p:cNvPr id="50" name="Shape 50"/>
        <p:cNvGrpSpPr/>
        <p:nvPr/>
      </p:nvGrpSpPr>
      <p:grpSpPr>
        <a:xfrm>
          <a:off x="0" y="0"/>
          <a:ext cx="0" cy="0"/>
          <a:chOff x="0" y="0"/>
          <a:chExt cx="0" cy="0"/>
        </a:xfrm>
      </p:grpSpPr>
      <p:sp>
        <p:nvSpPr>
          <p:cNvPr id="51" name="Google Shape;51;p13"/>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guide id="10" orient="horz" pos="426">
          <p15:clr>
            <a:srgbClr val="B7B7B7"/>
          </p15:clr>
        </p15:guide>
        <p15:guide id="11" orient="horz" pos="625">
          <p15:clr>
            <a:srgbClr val="B7B7B7"/>
          </p15:clr>
        </p15:guide>
        <p15:guide id="12" orient="horz" pos="824">
          <p15:clr>
            <a:srgbClr val="B7B7B7"/>
          </p15:clr>
        </p15:guide>
        <p15:guide id="13" orient="horz" pos="1023">
          <p15:clr>
            <a:srgbClr val="B7B7B7"/>
          </p15:clr>
        </p15:guide>
        <p15:guide id="14" orient="horz" pos="1222">
          <p15:clr>
            <a:srgbClr val="B7B7B7"/>
          </p15:clr>
        </p15:guide>
        <p15:guide id="15" orient="horz" pos="1421">
          <p15:clr>
            <a:srgbClr val="B7B7B7"/>
          </p15:clr>
        </p15:guide>
        <p15:guide id="16" orient="horz" pos="1620">
          <p15:clr>
            <a:srgbClr val="B7B7B7"/>
          </p15:clr>
        </p15:guide>
        <p15:guide id="17" orient="horz" pos="1819">
          <p15:clr>
            <a:srgbClr val="B7B7B7"/>
          </p15:clr>
        </p15:guide>
        <p15:guide id="18" orient="horz" pos="2018">
          <p15:clr>
            <a:srgbClr val="B7B7B7"/>
          </p15:clr>
        </p15:guide>
        <p15:guide id="19" orient="horz" pos="2217">
          <p15:clr>
            <a:srgbClr val="B7B7B7"/>
          </p15:clr>
        </p15:guide>
        <p15:guide id="20" orient="horz" pos="2416">
          <p15:clr>
            <a:srgbClr val="B7B7B7"/>
          </p15:clr>
        </p15:guide>
        <p15:guide id="21" orient="horz" pos="2615">
          <p15:clr>
            <a:srgbClr val="B7B7B7"/>
          </p15:clr>
        </p15:guide>
        <p15:guide id="22" orient="horz" pos="2814">
          <p15:clr>
            <a:srgbClr val="B7B7B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1">
  <p:cSld name="CUSTOM">
    <p:spTree>
      <p:nvGrpSpPr>
        <p:cNvPr id="54" name="Shape 54"/>
        <p:cNvGrpSpPr/>
        <p:nvPr/>
      </p:nvGrpSpPr>
      <p:grpSpPr>
        <a:xfrm>
          <a:off x="0" y="0"/>
          <a:ext cx="0" cy="0"/>
          <a:chOff x="0" y="0"/>
          <a:chExt cx="0" cy="0"/>
        </a:xfrm>
      </p:grpSpPr>
    </p:spTree>
  </p:cSld>
  <p:clrMapOvr>
    <a:masterClrMapping/>
  </p:clrMapOvr>
  <p:extLst>
    <p:ext uri="{DCECCB84-F9BA-43D5-87BE-67443E8EF086}">
      <p15:sldGuideLst>
        <p15:guide id="1" pos="2880">
          <p15:clr>
            <a:schemeClr val="accent4"/>
          </p15:clr>
        </p15:guide>
        <p15:guide id="2" orient="horz" pos="1620">
          <p15:clr>
            <a:schemeClr val="accent4"/>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p:cSld name="CUSTOM_1">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p:cSld name="CUSTOM_1_1">
    <p:spTree>
      <p:nvGrpSpPr>
        <p:cNvPr id="56" name="Shape 56"/>
        <p:cNvGrpSpPr/>
        <p:nvPr/>
      </p:nvGrpSpPr>
      <p:grpSpPr>
        <a:xfrm>
          <a:off x="0" y="0"/>
          <a:ext cx="0" cy="0"/>
          <a:chOff x="0" y="0"/>
          <a:chExt cx="0" cy="0"/>
        </a:xfrm>
      </p:grpSpPr>
      <p:sp>
        <p:nvSpPr>
          <p:cNvPr id="57" name="Google Shape;57;p17"/>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1">
  <p:cSld name="CUSTOM_1_1_1">
    <p:spTree>
      <p:nvGrpSpPr>
        <p:cNvPr id="58" name="Shape 58"/>
        <p:cNvGrpSpPr/>
        <p:nvPr/>
      </p:nvGrpSpPr>
      <p:grpSpPr>
        <a:xfrm>
          <a:off x="0" y="0"/>
          <a:ext cx="0" cy="0"/>
          <a:chOff x="0" y="0"/>
          <a:chExt cx="0" cy="0"/>
        </a:xfrm>
      </p:grpSpPr>
      <p:sp>
        <p:nvSpPr>
          <p:cNvPr id="59" name="Google Shape;59;p18"/>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guide id="10" orient="horz" pos="426">
          <p15:clr>
            <a:srgbClr val="B7B7B7"/>
          </p15:clr>
        </p15:guide>
        <p15:guide id="11" orient="horz" pos="625">
          <p15:clr>
            <a:srgbClr val="B7B7B7"/>
          </p15:clr>
        </p15:guide>
        <p15:guide id="12" orient="horz" pos="824">
          <p15:clr>
            <a:srgbClr val="B7B7B7"/>
          </p15:clr>
        </p15:guide>
        <p15:guide id="13" orient="horz" pos="1023">
          <p15:clr>
            <a:srgbClr val="B7B7B7"/>
          </p15:clr>
        </p15:guide>
        <p15:guide id="14" orient="horz" pos="1222">
          <p15:clr>
            <a:srgbClr val="B7B7B7"/>
          </p15:clr>
        </p15:guide>
        <p15:guide id="15" orient="horz" pos="1421">
          <p15:clr>
            <a:srgbClr val="B7B7B7"/>
          </p15:clr>
        </p15:guide>
        <p15:guide id="16" orient="horz" pos="1620">
          <p15:clr>
            <a:srgbClr val="B7B7B7"/>
          </p15:clr>
        </p15:guide>
        <p15:guide id="17" orient="horz" pos="1819">
          <p15:clr>
            <a:srgbClr val="B7B7B7"/>
          </p15:clr>
        </p15:guide>
        <p15:guide id="18" orient="horz" pos="2018">
          <p15:clr>
            <a:srgbClr val="B7B7B7"/>
          </p15:clr>
        </p15:guide>
        <p15:guide id="19" orient="horz" pos="2217">
          <p15:clr>
            <a:srgbClr val="B7B7B7"/>
          </p15:clr>
        </p15:guide>
        <p15:guide id="20" orient="horz" pos="2416">
          <p15:clr>
            <a:srgbClr val="B7B7B7"/>
          </p15:clr>
        </p15:guide>
        <p15:guide id="21" orient="horz" pos="2615">
          <p15:clr>
            <a:srgbClr val="B7B7B7"/>
          </p15:clr>
        </p15:guide>
        <p15:guide id="22" orient="horz" pos="2814">
          <p15:clr>
            <a:srgbClr val="B7B7B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0" name="Shape 6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текст 2">
  <p:cSld name="TITLE_AND_BODY_2">
    <p:spTree>
      <p:nvGrpSpPr>
        <p:cNvPr id="61" name="Shape 61"/>
        <p:cNvGrpSpPr/>
        <p:nvPr/>
      </p:nvGrpSpPr>
      <p:grpSpPr>
        <a:xfrm>
          <a:off x="0" y="0"/>
          <a:ext cx="0" cy="0"/>
          <a:chOff x="0" y="0"/>
          <a:chExt cx="0" cy="0"/>
        </a:xfrm>
      </p:grpSpPr>
      <p:sp>
        <p:nvSpPr>
          <p:cNvPr id="62" name="Google Shape;62;p20"/>
          <p:cNvSpPr txBox="1"/>
          <p:nvPr>
            <p:ph type="title"/>
          </p:nvPr>
        </p:nvSpPr>
        <p:spPr>
          <a:xfrm>
            <a:off x="4775425" y="323825"/>
            <a:ext cx="36735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20"/>
          <p:cNvSpPr txBox="1"/>
          <p:nvPr>
            <p:ph idx="1" type="body"/>
          </p:nvPr>
        </p:nvSpPr>
        <p:spPr>
          <a:xfrm>
            <a:off x="5062087" y="1988175"/>
            <a:ext cx="37701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4" name="Shape 64"/>
        <p:cNvGrpSpPr/>
        <p:nvPr/>
      </p:nvGrpSpPr>
      <p:grpSpPr>
        <a:xfrm>
          <a:off x="0" y="0"/>
          <a:ext cx="0" cy="0"/>
          <a:chOff x="0" y="0"/>
          <a:chExt cx="0" cy="0"/>
        </a:xfrm>
      </p:grpSpPr>
      <p:sp>
        <p:nvSpPr>
          <p:cNvPr id="65" name="Google Shape;65;p21"/>
          <p:cNvSpPr txBox="1"/>
          <p:nvPr>
            <p:ph type="title"/>
          </p:nvPr>
        </p:nvSpPr>
        <p:spPr>
          <a:xfrm>
            <a:off x="360000" y="323825"/>
            <a:ext cx="41430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6" name="Google Shape;66;p21"/>
          <p:cNvSpPr txBox="1"/>
          <p:nvPr>
            <p:ph idx="1" type="body"/>
          </p:nvPr>
        </p:nvSpPr>
        <p:spPr>
          <a:xfrm>
            <a:off x="652755" y="1988175"/>
            <a:ext cx="38502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7" name="Google Shape;67;p21"/>
          <p:cNvSpPr txBox="1"/>
          <p:nvPr>
            <p:ph idx="12" type="sldNum"/>
          </p:nvPr>
        </p:nvSpPr>
        <p:spPr>
          <a:xfrm>
            <a:off x="8283608" y="4700792"/>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 name="Shape 68"/>
        <p:cNvGrpSpPr/>
        <p:nvPr/>
      </p:nvGrpSpPr>
      <p:grpSpPr>
        <a:xfrm>
          <a:off x="0" y="0"/>
          <a:ext cx="0" cy="0"/>
          <a:chOff x="0" y="0"/>
          <a:chExt cx="0" cy="0"/>
        </a:xfrm>
      </p:grpSpPr>
      <p:sp>
        <p:nvSpPr>
          <p:cNvPr id="69" name="Google Shape;69;p22"/>
          <p:cNvSpPr/>
          <p:nvPr/>
        </p:nvSpPr>
        <p:spPr>
          <a:xfrm>
            <a:off x="0" y="0"/>
            <a:ext cx="9144000" cy="51435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70" name="Google Shape;70;p22"/>
          <p:cNvSpPr/>
          <p:nvPr/>
        </p:nvSpPr>
        <p:spPr>
          <a:xfrm>
            <a:off x="180000" y="193500"/>
            <a:ext cx="8784000" cy="4756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71" name="Google Shape;71;p22"/>
          <p:cNvSpPr txBox="1"/>
          <p:nvPr>
            <p:ph type="title"/>
          </p:nvPr>
        </p:nvSpPr>
        <p:spPr>
          <a:xfrm>
            <a:off x="622450" y="357100"/>
            <a:ext cx="6111600" cy="1462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800"/>
              <a:buFont typeface="Montserrat SemiBold"/>
              <a:buNone/>
              <a:defRPr sz="2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22"/>
          <p:cNvSpPr txBox="1"/>
          <p:nvPr>
            <p:ph idx="1" type="body"/>
          </p:nvPr>
        </p:nvSpPr>
        <p:spPr>
          <a:xfrm>
            <a:off x="634825" y="1045100"/>
            <a:ext cx="6111600" cy="24219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000000"/>
              </a:buClr>
              <a:buSzPts val="2100"/>
              <a:buFont typeface="Montserrat SemiBold"/>
              <a:buChar char="▶"/>
              <a:defRPr sz="1400">
                <a:solidFill>
                  <a:srgbClr val="000000"/>
                </a:solidFill>
                <a:latin typeface="Montserrat SemiBold"/>
                <a:ea typeface="Montserrat SemiBold"/>
                <a:cs typeface="Montserrat SemiBold"/>
                <a:sym typeface="Montserrat SemiBold"/>
              </a:defRPr>
            </a:lvl1pPr>
            <a:lvl2pPr indent="-342900" lvl="1" marL="914400" rtl="0" algn="l">
              <a:lnSpc>
                <a:spcPct val="115000"/>
              </a:lnSpc>
              <a:spcBef>
                <a:spcPts val="400"/>
              </a:spcBef>
              <a:spcAft>
                <a:spcPts val="0"/>
              </a:spcAft>
              <a:buClr>
                <a:srgbClr val="000000"/>
              </a:buClr>
              <a:buSzPts val="1800"/>
              <a:buFont typeface="Roboto"/>
              <a:buChar char="▸"/>
              <a:defRPr sz="1200">
                <a:solidFill>
                  <a:srgbClr val="000000"/>
                </a:solidFill>
                <a:latin typeface="Roboto Light"/>
                <a:ea typeface="Roboto Light"/>
                <a:cs typeface="Roboto Light"/>
                <a:sym typeface="Roboto Light"/>
              </a:defRPr>
            </a:lvl2pPr>
            <a:lvl3pPr indent="-292100" lvl="2" marL="1371600" rtl="0" algn="l">
              <a:lnSpc>
                <a:spcPct val="90000"/>
              </a:lnSpc>
              <a:spcBef>
                <a:spcPts val="400"/>
              </a:spcBef>
              <a:spcAft>
                <a:spcPts val="0"/>
              </a:spcAft>
              <a:buClr>
                <a:srgbClr val="000000"/>
              </a:buClr>
              <a:buSzPts val="1000"/>
              <a:buFont typeface="Roboto Light"/>
              <a:buChar char="▹"/>
              <a:defRPr sz="1000">
                <a:solidFill>
                  <a:srgbClr val="000000"/>
                </a:solidFill>
                <a:latin typeface="Roboto Light"/>
                <a:ea typeface="Roboto Light"/>
                <a:cs typeface="Roboto Light"/>
                <a:sym typeface="Roboto Light"/>
              </a:defRPr>
            </a:lvl3pPr>
            <a:lvl4pPr indent="-285750" lvl="3" marL="1828800" rtl="0" algn="l">
              <a:lnSpc>
                <a:spcPct val="90000"/>
              </a:lnSpc>
              <a:spcBef>
                <a:spcPts val="400"/>
              </a:spcBef>
              <a:spcAft>
                <a:spcPts val="0"/>
              </a:spcAft>
              <a:buSzPts val="900"/>
              <a:buFont typeface="Roboto Light"/>
              <a:buChar char="▸"/>
              <a:defRPr sz="900">
                <a:latin typeface="Roboto Light"/>
                <a:ea typeface="Roboto Light"/>
                <a:cs typeface="Roboto Light"/>
                <a:sym typeface="Roboto Light"/>
              </a:defRPr>
            </a:lvl4pPr>
            <a:lvl5pPr indent="-279400" lvl="4" marL="2286000" rtl="0" algn="l">
              <a:lnSpc>
                <a:spcPct val="90000"/>
              </a:lnSpc>
              <a:spcBef>
                <a:spcPts val="400"/>
              </a:spcBef>
              <a:spcAft>
                <a:spcPts val="0"/>
              </a:spcAft>
              <a:buSzPts val="800"/>
              <a:buFont typeface="Roboto Light"/>
              <a:buChar char="▹"/>
              <a:defRPr sz="800">
                <a:latin typeface="Roboto Light"/>
                <a:ea typeface="Roboto Light"/>
                <a:cs typeface="Roboto Light"/>
                <a:sym typeface="Roboto Light"/>
              </a:defRPr>
            </a:lvl5pPr>
            <a:lvl6pPr indent="-273050" lvl="5" marL="2743200" rtl="0" algn="l">
              <a:lnSpc>
                <a:spcPct val="90000"/>
              </a:lnSpc>
              <a:spcBef>
                <a:spcPts val="400"/>
              </a:spcBef>
              <a:spcAft>
                <a:spcPts val="0"/>
              </a:spcAft>
              <a:buSzPts val="700"/>
              <a:buFont typeface="Montserrat SemiBold"/>
              <a:buChar char="▸"/>
              <a:defRPr sz="700">
                <a:latin typeface="Montserrat SemiBold"/>
                <a:ea typeface="Montserrat SemiBold"/>
                <a:cs typeface="Montserrat SemiBold"/>
                <a:sym typeface="Montserrat SemiBold"/>
              </a:defRPr>
            </a:lvl6pPr>
            <a:lvl7pPr indent="-266700" lvl="6" marL="32004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7pPr>
            <a:lvl8pPr indent="-266700" lvl="7" marL="36576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8pPr>
            <a:lvl9pPr indent="-266700" lvl="8" marL="41148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9pPr>
          </a:lstStyle>
          <a:p/>
        </p:txBody>
      </p:sp>
      <p:sp>
        <p:nvSpPr>
          <p:cNvPr id="73" name="Google Shape;73;p22"/>
          <p:cNvSpPr txBox="1"/>
          <p:nvPr>
            <p:ph idx="12" type="sldNum"/>
          </p:nvPr>
        </p:nvSpPr>
        <p:spPr>
          <a:xfrm>
            <a:off x="8895248" y="4944600"/>
            <a:ext cx="248700" cy="19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74" name="Google Shape;74;p22"/>
          <p:cNvSpPr txBox="1"/>
          <p:nvPr/>
        </p:nvSpPr>
        <p:spPr>
          <a:xfrm>
            <a:off x="175400" y="4944600"/>
            <a:ext cx="8864700" cy="198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Light"/>
                <a:ea typeface="Roboto Light"/>
                <a:cs typeface="Roboto Light"/>
                <a:sym typeface="Roboto Light"/>
              </a:rPr>
              <a:t>2018 © Алгоритмика</a:t>
            </a:r>
            <a:endParaRPr b="0" i="0" sz="800" u="none" cap="none" strike="noStrike">
              <a:solidFill>
                <a:srgbClr val="000000"/>
              </a:solidFill>
              <a:latin typeface="Roboto Light"/>
              <a:ea typeface="Roboto Light"/>
              <a:cs typeface="Roboto Light"/>
              <a:sym typeface="Robot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4">
    <p:spTree>
      <p:nvGrpSpPr>
        <p:cNvPr id="75" name="Shape 75"/>
        <p:cNvGrpSpPr/>
        <p:nvPr/>
      </p:nvGrpSpPr>
      <p:grpSpPr>
        <a:xfrm>
          <a:off x="0" y="0"/>
          <a:ext cx="0" cy="0"/>
          <a:chOff x="0" y="0"/>
          <a:chExt cx="0" cy="0"/>
        </a:xfrm>
      </p:grpSpPr>
      <p:sp>
        <p:nvSpPr>
          <p:cNvPr id="76" name="Google Shape;76;p23"/>
          <p:cNvSpPr txBox="1"/>
          <p:nvPr>
            <p:ph type="title"/>
          </p:nvPr>
        </p:nvSpPr>
        <p:spPr>
          <a:xfrm>
            <a:off x="360000" y="323825"/>
            <a:ext cx="4143000" cy="15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400"/>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23"/>
          <p:cNvSpPr txBox="1"/>
          <p:nvPr>
            <p:ph idx="1" type="body"/>
          </p:nvPr>
        </p:nvSpPr>
        <p:spPr>
          <a:xfrm>
            <a:off x="652755" y="1988175"/>
            <a:ext cx="3850200" cy="2712600"/>
          </a:xfrm>
          <a:prstGeom prst="rect">
            <a:avLst/>
          </a:prstGeom>
          <a:noFill/>
          <a:ln>
            <a:noFill/>
          </a:ln>
        </p:spPr>
        <p:txBody>
          <a:bodyPr anchorCtr="0" anchor="t" bIns="34275" lIns="68575" spcFirstLastPara="1" rIns="68575" wrap="square" tIns="34275">
            <a:noAutofit/>
          </a:bodyPr>
          <a:lstStyle>
            <a:lvl1pPr indent="-342900" lvl="0" marL="457200" rtl="0" algn="l">
              <a:lnSpc>
                <a:spcPct val="100000"/>
              </a:lnSpc>
              <a:spcBef>
                <a:spcPts val="800"/>
              </a:spcBef>
              <a:spcAft>
                <a:spcPts val="0"/>
              </a:spcAft>
              <a:buSzPts val="1800"/>
              <a:buChar char="•"/>
              <a:defRPr/>
            </a:lvl1pPr>
            <a:lvl2pPr indent="-330200" lvl="1" marL="914400" rtl="0" algn="l">
              <a:lnSpc>
                <a:spcPct val="100000"/>
              </a:lnSpc>
              <a:spcBef>
                <a:spcPts val="400"/>
              </a:spcBef>
              <a:spcAft>
                <a:spcPts val="0"/>
              </a:spcAft>
              <a:buSzPts val="1600"/>
              <a:buChar char="•"/>
              <a:defRPr/>
            </a:lvl2pPr>
            <a:lvl3pPr indent="-317500" lvl="2" marL="1371600" rtl="0" algn="l">
              <a:lnSpc>
                <a:spcPct val="100000"/>
              </a:lnSpc>
              <a:spcBef>
                <a:spcPts val="400"/>
              </a:spcBef>
              <a:spcAft>
                <a:spcPts val="0"/>
              </a:spcAft>
              <a:buSzPts val="1400"/>
              <a:buChar char="•"/>
              <a:defRPr/>
            </a:lvl3pPr>
            <a:lvl4pPr indent="-304800" lvl="3" marL="1828800" rtl="0" algn="l">
              <a:lnSpc>
                <a:spcPct val="100000"/>
              </a:lnSpc>
              <a:spcBef>
                <a:spcPts val="400"/>
              </a:spcBef>
              <a:spcAft>
                <a:spcPts val="0"/>
              </a:spcAft>
              <a:buSzPts val="1200"/>
              <a:buChar char="•"/>
              <a:defRPr/>
            </a:lvl4pPr>
            <a:lvl5pPr indent="-298450" lvl="4" marL="2286000" rtl="0" algn="l">
              <a:lnSpc>
                <a:spcPct val="100000"/>
              </a:lnSpc>
              <a:spcBef>
                <a:spcPts val="400"/>
              </a:spcBef>
              <a:spcAft>
                <a:spcPts val="0"/>
              </a:spcAft>
              <a:buSzPts val="1100"/>
              <a:buChar char="•"/>
              <a:defRPr/>
            </a:lvl5pPr>
            <a:lvl6pPr indent="-292100" lvl="5" marL="2743200" rtl="0" algn="l">
              <a:lnSpc>
                <a:spcPct val="100000"/>
              </a:lnSpc>
              <a:spcBef>
                <a:spcPts val="400"/>
              </a:spcBef>
              <a:spcAft>
                <a:spcPts val="0"/>
              </a:spcAft>
              <a:buSzPts val="1000"/>
              <a:buChar char="•"/>
              <a:defRPr/>
            </a:lvl6pPr>
            <a:lvl7pPr indent="-292100" lvl="6" marL="3200400" rtl="0" algn="l">
              <a:lnSpc>
                <a:spcPct val="100000"/>
              </a:lnSpc>
              <a:spcBef>
                <a:spcPts val="400"/>
              </a:spcBef>
              <a:spcAft>
                <a:spcPts val="0"/>
              </a:spcAft>
              <a:buSzPts val="1000"/>
              <a:buChar char="•"/>
              <a:defRPr/>
            </a:lvl7pPr>
            <a:lvl8pPr indent="-285750" lvl="7" marL="3657600" rtl="0" algn="l">
              <a:lnSpc>
                <a:spcPct val="100000"/>
              </a:lnSpc>
              <a:spcBef>
                <a:spcPts val="400"/>
              </a:spcBef>
              <a:spcAft>
                <a:spcPts val="0"/>
              </a:spcAft>
              <a:buSzPts val="900"/>
              <a:buChar char="•"/>
              <a:defRPr/>
            </a:lvl8pPr>
            <a:lvl9pPr indent="-279400" lvl="8" marL="4114800" rtl="0" algn="l">
              <a:lnSpc>
                <a:spcPct val="100000"/>
              </a:lnSpc>
              <a:spcBef>
                <a:spcPts val="400"/>
              </a:spcBef>
              <a:spcAft>
                <a:spcPts val="0"/>
              </a:spcAft>
              <a:buSzPts val="800"/>
              <a:buChar char="•"/>
              <a:defRPr/>
            </a:lvl9pPr>
          </a:lstStyle>
          <a:p/>
        </p:txBody>
      </p:sp>
      <p:sp>
        <p:nvSpPr>
          <p:cNvPr id="78" name="Google Shape;78;p23"/>
          <p:cNvSpPr txBox="1"/>
          <p:nvPr>
            <p:ph idx="12" type="sldNum"/>
          </p:nvPr>
        </p:nvSpPr>
        <p:spPr>
          <a:xfrm>
            <a:off x="8283608" y="47007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5">
    <p:spTree>
      <p:nvGrpSpPr>
        <p:cNvPr id="79" name="Shape 79"/>
        <p:cNvGrpSpPr/>
        <p:nvPr/>
      </p:nvGrpSpPr>
      <p:grpSpPr>
        <a:xfrm>
          <a:off x="0" y="0"/>
          <a:ext cx="0" cy="0"/>
          <a:chOff x="0" y="0"/>
          <a:chExt cx="0" cy="0"/>
        </a:xfrm>
      </p:grpSpPr>
      <p:sp>
        <p:nvSpPr>
          <p:cNvPr id="80" name="Google Shape;80;p24"/>
          <p:cNvSpPr txBox="1"/>
          <p:nvPr>
            <p:ph type="title"/>
          </p:nvPr>
        </p:nvSpPr>
        <p:spPr>
          <a:xfrm>
            <a:off x="360000" y="323825"/>
            <a:ext cx="4143000" cy="15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400"/>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24"/>
          <p:cNvSpPr txBox="1"/>
          <p:nvPr>
            <p:ph idx="1" type="body"/>
          </p:nvPr>
        </p:nvSpPr>
        <p:spPr>
          <a:xfrm>
            <a:off x="652755" y="1988175"/>
            <a:ext cx="3850200" cy="2712600"/>
          </a:xfrm>
          <a:prstGeom prst="rect">
            <a:avLst/>
          </a:prstGeom>
          <a:noFill/>
          <a:ln>
            <a:noFill/>
          </a:ln>
        </p:spPr>
        <p:txBody>
          <a:bodyPr anchorCtr="0" anchor="t" bIns="34275" lIns="68575" spcFirstLastPara="1" rIns="68575" wrap="square" tIns="34275">
            <a:noAutofit/>
          </a:bodyPr>
          <a:lstStyle>
            <a:lvl1pPr indent="-342900" lvl="0" marL="457200" rtl="0" algn="l">
              <a:lnSpc>
                <a:spcPct val="100000"/>
              </a:lnSpc>
              <a:spcBef>
                <a:spcPts val="800"/>
              </a:spcBef>
              <a:spcAft>
                <a:spcPts val="0"/>
              </a:spcAft>
              <a:buSzPts val="1800"/>
              <a:buChar char="•"/>
              <a:defRPr/>
            </a:lvl1pPr>
            <a:lvl2pPr indent="-330200" lvl="1" marL="914400" rtl="0" algn="l">
              <a:lnSpc>
                <a:spcPct val="100000"/>
              </a:lnSpc>
              <a:spcBef>
                <a:spcPts val="400"/>
              </a:spcBef>
              <a:spcAft>
                <a:spcPts val="0"/>
              </a:spcAft>
              <a:buSzPts val="1600"/>
              <a:buChar char="•"/>
              <a:defRPr/>
            </a:lvl2pPr>
            <a:lvl3pPr indent="-317500" lvl="2" marL="1371600" rtl="0" algn="l">
              <a:lnSpc>
                <a:spcPct val="100000"/>
              </a:lnSpc>
              <a:spcBef>
                <a:spcPts val="400"/>
              </a:spcBef>
              <a:spcAft>
                <a:spcPts val="0"/>
              </a:spcAft>
              <a:buSzPts val="1400"/>
              <a:buChar char="•"/>
              <a:defRPr/>
            </a:lvl3pPr>
            <a:lvl4pPr indent="-304800" lvl="3" marL="1828800" rtl="0" algn="l">
              <a:lnSpc>
                <a:spcPct val="100000"/>
              </a:lnSpc>
              <a:spcBef>
                <a:spcPts val="400"/>
              </a:spcBef>
              <a:spcAft>
                <a:spcPts val="0"/>
              </a:spcAft>
              <a:buSzPts val="1200"/>
              <a:buChar char="•"/>
              <a:defRPr/>
            </a:lvl4pPr>
            <a:lvl5pPr indent="-298450" lvl="4" marL="2286000" rtl="0" algn="l">
              <a:lnSpc>
                <a:spcPct val="100000"/>
              </a:lnSpc>
              <a:spcBef>
                <a:spcPts val="400"/>
              </a:spcBef>
              <a:spcAft>
                <a:spcPts val="0"/>
              </a:spcAft>
              <a:buSzPts val="1100"/>
              <a:buChar char="•"/>
              <a:defRPr/>
            </a:lvl5pPr>
            <a:lvl6pPr indent="-292100" lvl="5" marL="2743200" rtl="0" algn="l">
              <a:lnSpc>
                <a:spcPct val="100000"/>
              </a:lnSpc>
              <a:spcBef>
                <a:spcPts val="400"/>
              </a:spcBef>
              <a:spcAft>
                <a:spcPts val="0"/>
              </a:spcAft>
              <a:buSzPts val="1000"/>
              <a:buChar char="•"/>
              <a:defRPr/>
            </a:lvl6pPr>
            <a:lvl7pPr indent="-292100" lvl="6" marL="3200400" rtl="0" algn="l">
              <a:lnSpc>
                <a:spcPct val="100000"/>
              </a:lnSpc>
              <a:spcBef>
                <a:spcPts val="400"/>
              </a:spcBef>
              <a:spcAft>
                <a:spcPts val="0"/>
              </a:spcAft>
              <a:buSzPts val="1000"/>
              <a:buChar char="•"/>
              <a:defRPr/>
            </a:lvl7pPr>
            <a:lvl8pPr indent="-285750" lvl="7" marL="3657600" rtl="0" algn="l">
              <a:lnSpc>
                <a:spcPct val="100000"/>
              </a:lnSpc>
              <a:spcBef>
                <a:spcPts val="400"/>
              </a:spcBef>
              <a:spcAft>
                <a:spcPts val="0"/>
              </a:spcAft>
              <a:buSzPts val="900"/>
              <a:buChar char="•"/>
              <a:defRPr/>
            </a:lvl8pPr>
            <a:lvl9pPr indent="-279400" lvl="8" marL="4114800" rtl="0" algn="l">
              <a:lnSpc>
                <a:spcPct val="100000"/>
              </a:lnSpc>
              <a:spcBef>
                <a:spcPts val="400"/>
              </a:spcBef>
              <a:spcAft>
                <a:spcPts val="0"/>
              </a:spcAft>
              <a:buSzPts val="800"/>
              <a:buChar char="•"/>
              <a:defRPr/>
            </a:lvl9pPr>
          </a:lstStyle>
          <a:p/>
        </p:txBody>
      </p:sp>
      <p:sp>
        <p:nvSpPr>
          <p:cNvPr id="82" name="Google Shape;82;p24"/>
          <p:cNvSpPr txBox="1"/>
          <p:nvPr>
            <p:ph idx="12" type="sldNum"/>
          </p:nvPr>
        </p:nvSpPr>
        <p:spPr>
          <a:xfrm>
            <a:off x="8283608" y="47007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6">
    <p:spTree>
      <p:nvGrpSpPr>
        <p:cNvPr id="83" name="Shape 83"/>
        <p:cNvGrpSpPr/>
        <p:nvPr/>
      </p:nvGrpSpPr>
      <p:grpSpPr>
        <a:xfrm>
          <a:off x="0" y="0"/>
          <a:ext cx="0" cy="0"/>
          <a:chOff x="0" y="0"/>
          <a:chExt cx="0" cy="0"/>
        </a:xfrm>
      </p:grpSpPr>
      <p:sp>
        <p:nvSpPr>
          <p:cNvPr id="84" name="Google Shape;84;p25"/>
          <p:cNvSpPr txBox="1"/>
          <p:nvPr>
            <p:ph type="title"/>
          </p:nvPr>
        </p:nvSpPr>
        <p:spPr>
          <a:xfrm>
            <a:off x="360000" y="323825"/>
            <a:ext cx="41430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5" name="Google Shape;85;p25"/>
          <p:cNvSpPr txBox="1"/>
          <p:nvPr>
            <p:ph idx="1" type="body"/>
          </p:nvPr>
        </p:nvSpPr>
        <p:spPr>
          <a:xfrm>
            <a:off x="652755" y="1988175"/>
            <a:ext cx="38502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6" name="Google Shape;86;p25"/>
          <p:cNvSpPr txBox="1"/>
          <p:nvPr>
            <p:ph idx="12" type="sldNum"/>
          </p:nvPr>
        </p:nvSpPr>
        <p:spPr>
          <a:xfrm>
            <a:off x="8283608" y="4700792"/>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chemeClr val="accent3"/>
          </p15:clr>
        </p15:guide>
        <p15:guide id="2" orient="horz" pos="227">
          <p15:clr>
            <a:schemeClr val="accent3"/>
          </p15:clr>
        </p15:guide>
        <p15:guide id="3" orient="horz" pos="3013">
          <p15:clr>
            <a:schemeClr val="accent3"/>
          </p15:clr>
        </p15:guide>
        <p15:guide id="4" pos="5533">
          <p15:clr>
            <a:schemeClr val="accent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s://docs.google.com/document/d/1OSo7KA1Cus69i74WXmTNg748zj6S3mFex_mE8v5yO_A/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hyperlink" Target="https://backoffice.algoritmika.org/task-preview/7424?track=1&amp;position=1" TargetMode="External"/><Relationship Id="rId5" Type="http://schemas.openxmlformats.org/officeDocument/2006/relationships/hyperlink" Target="https://mars.algoritmika.org/test-lesson/task?task=1430&amp;track=1&amp;level=2&amp;lang=ru-RU" TargetMode="External"/><Relationship Id="rId6" Type="http://schemas.openxmlformats.org/officeDocument/2006/relationships/hyperlink" Target="https://backoffice.algoritmika.org/task-preview/7424?track=1&amp;position=1" TargetMode="External"/><Relationship Id="rId7" Type="http://schemas.openxmlformats.org/officeDocument/2006/relationships/image" Target="../media/image9.png"/><Relationship Id="rId8"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hyperlink" Target="https://backoffice.algoritmika.org/task-preview/7424?track=1&amp;position=1" TargetMode="External"/><Relationship Id="rId5" Type="http://schemas.openxmlformats.org/officeDocument/2006/relationships/hyperlink" Target="https://mars.algoritmika.org/test-lesson/task?task=1430&amp;track=1&amp;level=2&amp;lang=ru-RU" TargetMode="External"/><Relationship Id="rId6" Type="http://schemas.openxmlformats.org/officeDocument/2006/relationships/hyperlink" Target="https://backoffice.algoritmika.org/task-preview/7424?track=1&amp;position=1" TargetMode="External"/><Relationship Id="rId7" Type="http://schemas.openxmlformats.org/officeDocument/2006/relationships/image" Target="../media/image9.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 name="Shape 90"/>
        <p:cNvGrpSpPr/>
        <p:nvPr/>
      </p:nvGrpSpPr>
      <p:grpSpPr>
        <a:xfrm>
          <a:off x="0" y="0"/>
          <a:ext cx="0" cy="0"/>
          <a:chOff x="0" y="0"/>
          <a:chExt cx="0" cy="0"/>
        </a:xfrm>
      </p:grpSpPr>
      <p:sp>
        <p:nvSpPr>
          <p:cNvPr id="91" name="Google Shape;91;p26"/>
          <p:cNvSpPr txBox="1"/>
          <p:nvPr/>
        </p:nvSpPr>
        <p:spPr>
          <a:xfrm>
            <a:off x="360000" y="1612706"/>
            <a:ext cx="4212000" cy="48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Модуль 5. Урок 1.</a:t>
            </a:r>
            <a:endParaRPr sz="2400">
              <a:solidFill>
                <a:srgbClr val="FFFFFF"/>
              </a:solidFill>
              <a:latin typeface="Montserrat"/>
              <a:ea typeface="Montserrat"/>
              <a:cs typeface="Montserrat"/>
              <a:sym typeface="Montserrat"/>
            </a:endParaRPr>
          </a:p>
        </p:txBody>
      </p:sp>
      <p:sp>
        <p:nvSpPr>
          <p:cNvPr id="92" name="Google Shape;92;p26"/>
          <p:cNvSpPr txBox="1"/>
          <p:nvPr/>
        </p:nvSpPr>
        <p:spPr>
          <a:xfrm>
            <a:off x="360000" y="2101750"/>
            <a:ext cx="8424000" cy="140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Montserrat ExtraBold"/>
                <a:ea typeface="Montserrat ExtraBold"/>
                <a:cs typeface="Montserrat ExtraBold"/>
                <a:sym typeface="Montserrat ExtraBold"/>
              </a:rPr>
              <a:t>Знакомство с PyQT5</a:t>
            </a:r>
            <a:endParaRPr sz="4800">
              <a:solidFill>
                <a:srgbClr val="FFFFFF"/>
              </a:solidFill>
              <a:latin typeface="Montserrat ExtraBold"/>
              <a:ea typeface="Montserrat ExtraBold"/>
              <a:cs typeface="Montserrat ExtraBold"/>
              <a:sym typeface="Montserrat ExtraBold"/>
            </a:endParaRPr>
          </a:p>
        </p:txBody>
      </p:sp>
      <p:sp>
        <p:nvSpPr>
          <p:cNvPr id="93" name="Google Shape;93;p26"/>
          <p:cNvSpPr txBox="1"/>
          <p:nvPr/>
        </p:nvSpPr>
        <p:spPr>
          <a:xfrm>
            <a:off x="360002" y="4152025"/>
            <a:ext cx="1987500" cy="63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solidFill>
                  <a:srgbClr val="FFFFFF"/>
                </a:solidFill>
                <a:latin typeface="Montserrat"/>
                <a:ea typeface="Montserrat"/>
                <a:cs typeface="Montserrat"/>
                <a:sym typeface="Montserrat"/>
              </a:rPr>
              <a:t>Ссылка на методичку</a:t>
            </a:r>
            <a:endParaRPr b="1" sz="1200">
              <a:solidFill>
                <a:srgbClr val="FFFFFF"/>
              </a:solidFill>
              <a:latin typeface="Montserrat"/>
              <a:ea typeface="Montserrat"/>
              <a:cs typeface="Montserrat"/>
              <a:sym typeface="Montserrat"/>
            </a:endParaRPr>
          </a:p>
        </p:txBody>
      </p:sp>
      <p:pic>
        <p:nvPicPr>
          <p:cNvPr id="94" name="Google Shape;94;p26"/>
          <p:cNvPicPr preferRelativeResize="0"/>
          <p:nvPr/>
        </p:nvPicPr>
        <p:blipFill>
          <a:blip r:embed="rId3">
            <a:alphaModFix/>
          </a:blip>
          <a:stretch>
            <a:fillRect/>
          </a:stretch>
        </p:blipFill>
        <p:spPr>
          <a:xfrm>
            <a:off x="359988" y="360000"/>
            <a:ext cx="1496723" cy="315975"/>
          </a:xfrm>
          <a:prstGeom prst="rect">
            <a:avLst/>
          </a:prstGeom>
          <a:noFill/>
          <a:ln>
            <a:noFill/>
          </a:ln>
        </p:spPr>
      </p:pic>
      <p:pic>
        <p:nvPicPr>
          <p:cNvPr id="95" name="Google Shape;95;p26"/>
          <p:cNvPicPr preferRelativeResize="0"/>
          <p:nvPr/>
        </p:nvPicPr>
        <p:blipFill>
          <a:blip r:embed="rId4">
            <a:alphaModFix/>
          </a:blip>
          <a:stretch>
            <a:fillRect/>
          </a:stretch>
        </p:blipFill>
        <p:spPr>
          <a:xfrm>
            <a:off x="2224994" y="4353486"/>
            <a:ext cx="266925" cy="247725"/>
          </a:xfrm>
          <a:prstGeom prst="rect">
            <a:avLst/>
          </a:prstGeom>
          <a:noFill/>
          <a:ln>
            <a:noFill/>
          </a:ln>
        </p:spPr>
      </p:pic>
      <p:sp>
        <p:nvSpPr>
          <p:cNvPr id="96" name="Google Shape;96;p26">
            <a:hlinkClick r:id="rId5"/>
          </p:cNvPr>
          <p:cNvSpPr/>
          <p:nvPr/>
        </p:nvSpPr>
        <p:spPr>
          <a:xfrm>
            <a:off x="315561" y="4257992"/>
            <a:ext cx="2211900" cy="3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35"/>
          <p:cNvGrpSpPr/>
          <p:nvPr/>
        </p:nvGrpSpPr>
        <p:grpSpPr>
          <a:xfrm>
            <a:off x="7814798" y="175164"/>
            <a:ext cx="1162236" cy="4798825"/>
            <a:chOff x="4572000" y="241250"/>
            <a:chExt cx="1263300" cy="4798825"/>
          </a:xfrm>
        </p:grpSpPr>
        <p:sp>
          <p:nvSpPr>
            <p:cNvPr id="213" name="Google Shape;213;p35"/>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5"/>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17" name="Google Shape;217;p3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5"/>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22" name="Google Shape;222;p35"/>
          <p:cNvSpPr txBox="1"/>
          <p:nvPr/>
        </p:nvSpPr>
        <p:spPr>
          <a:xfrm>
            <a:off x="368800" y="360000"/>
            <a:ext cx="70995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После запуска обычной игры мы </a:t>
            </a:r>
            <a:r>
              <a:rPr lang="en" sz="4800">
                <a:solidFill>
                  <a:schemeClr val="accent4"/>
                </a:solidFill>
                <a:latin typeface="Montserrat ExtraBold"/>
                <a:ea typeface="Montserrat ExtraBold"/>
                <a:cs typeface="Montserrat ExtraBold"/>
                <a:sym typeface="Montserrat ExtraBold"/>
              </a:rPr>
              <a:t>сразу</a:t>
            </a:r>
            <a:r>
              <a:rPr lang="en" sz="4800">
                <a:solidFill>
                  <a:schemeClr val="dk1"/>
                </a:solidFill>
                <a:latin typeface="Montserrat ExtraBold"/>
                <a:ea typeface="Montserrat ExtraBold"/>
                <a:cs typeface="Montserrat ExtraBold"/>
                <a:sym typeface="Montserrat ExtraBold"/>
              </a:rPr>
              <a:t> начинаем играть?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p36"/>
          <p:cNvGrpSpPr/>
          <p:nvPr/>
        </p:nvGrpSpPr>
        <p:grpSpPr>
          <a:xfrm>
            <a:off x="7814798" y="175164"/>
            <a:ext cx="1162236" cy="4798825"/>
            <a:chOff x="4572000" y="241250"/>
            <a:chExt cx="1263300" cy="4798825"/>
          </a:xfrm>
        </p:grpSpPr>
        <p:sp>
          <p:nvSpPr>
            <p:cNvPr id="228" name="Google Shape;228;p36"/>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6"/>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31" name="Google Shape;231;p36"/>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32" name="Google Shape;232;p3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6"/>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37" name="Google Shape;237;p36"/>
          <p:cNvSpPr txBox="1"/>
          <p:nvPr/>
        </p:nvSpPr>
        <p:spPr>
          <a:xfrm>
            <a:off x="368800" y="360000"/>
            <a:ext cx="72939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Существует </a:t>
            </a:r>
            <a:r>
              <a:rPr lang="en" sz="4800">
                <a:solidFill>
                  <a:schemeClr val="accent4"/>
                </a:solidFill>
                <a:latin typeface="Montserrat ExtraBold"/>
                <a:ea typeface="Montserrat ExtraBold"/>
                <a:cs typeface="Montserrat ExtraBold"/>
                <a:sym typeface="Montserrat ExtraBold"/>
              </a:rPr>
              <a:t>специальная библиотека</a:t>
            </a:r>
            <a:r>
              <a:rPr lang="en" sz="4800">
                <a:solidFill>
                  <a:schemeClr val="dk1"/>
                </a:solidFill>
                <a:latin typeface="Montserrat ExtraBold"/>
                <a:ea typeface="Montserrat ExtraBold"/>
                <a:cs typeface="Montserrat ExtraBold"/>
                <a:sym typeface="Montserrat ExtraBold"/>
              </a:rPr>
              <a:t> для создания оконных приложений — </a:t>
            </a:r>
            <a:r>
              <a:rPr lang="en" sz="4800">
                <a:solidFill>
                  <a:schemeClr val="accent4"/>
                </a:solidFill>
                <a:latin typeface="Montserrat ExtraBold"/>
                <a:ea typeface="Montserrat ExtraBold"/>
                <a:cs typeface="Montserrat ExtraBold"/>
                <a:sym typeface="Montserrat ExtraBold"/>
              </a:rPr>
              <a:t>PyQt5</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pSp>
        <p:nvGrpSpPr>
          <p:cNvPr id="242" name="Google Shape;242;p37"/>
          <p:cNvGrpSpPr/>
          <p:nvPr/>
        </p:nvGrpSpPr>
        <p:grpSpPr>
          <a:xfrm>
            <a:off x="7814798" y="175164"/>
            <a:ext cx="1162236" cy="4798825"/>
            <a:chOff x="4572000" y="241250"/>
            <a:chExt cx="1263300" cy="4798825"/>
          </a:xfrm>
        </p:grpSpPr>
        <p:sp>
          <p:nvSpPr>
            <p:cNvPr id="243" name="Google Shape;243;p37"/>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7"/>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46" name="Google Shape;246;p37"/>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47" name="Google Shape;247;p3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7"/>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52" name="Google Shape;252;p37"/>
          <p:cNvSpPr txBox="1"/>
          <p:nvPr/>
        </p:nvSpPr>
        <p:spPr>
          <a:xfrm>
            <a:off x="183275" y="360000"/>
            <a:ext cx="74793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accent4"/>
                </a:solidFill>
                <a:latin typeface="Montserrat ExtraBold"/>
                <a:ea typeface="Montserrat ExtraBold"/>
                <a:cs typeface="Montserrat ExtraBold"/>
                <a:sym typeface="Montserrat ExtraBold"/>
              </a:rPr>
              <a:t>PyQT5</a:t>
            </a:r>
            <a:r>
              <a:rPr lang="en" sz="4800">
                <a:solidFill>
                  <a:schemeClr val="dk1"/>
                </a:solidFill>
                <a:latin typeface="Montserrat ExtraBold"/>
                <a:ea typeface="Montserrat ExtraBold"/>
                <a:cs typeface="Montserrat ExtraBold"/>
                <a:sym typeface="Montserrat ExtraBold"/>
              </a:rPr>
              <a:t> — это кроссплатформенная библиотека для создания оконных приложений. </a:t>
            </a:r>
            <a:endParaRPr sz="48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p38"/>
          <p:cNvGrpSpPr/>
          <p:nvPr/>
        </p:nvGrpSpPr>
        <p:grpSpPr>
          <a:xfrm>
            <a:off x="7814798" y="175164"/>
            <a:ext cx="1162236" cy="4798825"/>
            <a:chOff x="4572000" y="241250"/>
            <a:chExt cx="1263300" cy="4798825"/>
          </a:xfrm>
        </p:grpSpPr>
        <p:sp>
          <p:nvSpPr>
            <p:cNvPr id="258" name="Google Shape;258;p38"/>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8"/>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61" name="Google Shape;261;p38"/>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62" name="Google Shape;262;p3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8"/>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67" name="Google Shape;267;p38"/>
          <p:cNvSpPr txBox="1"/>
          <p:nvPr/>
        </p:nvSpPr>
        <p:spPr>
          <a:xfrm>
            <a:off x="368800" y="360000"/>
            <a:ext cx="73182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Какие </a:t>
            </a:r>
            <a:r>
              <a:rPr lang="en" sz="4800">
                <a:solidFill>
                  <a:schemeClr val="accent4"/>
                </a:solidFill>
                <a:latin typeface="Montserrat ExtraBold"/>
                <a:ea typeface="Montserrat ExtraBold"/>
                <a:cs typeface="Montserrat ExtraBold"/>
                <a:sym typeface="Montserrat ExtraBold"/>
              </a:rPr>
              <a:t>примеры оконных приложений</a:t>
            </a:r>
            <a:r>
              <a:rPr lang="en" sz="4800">
                <a:solidFill>
                  <a:schemeClr val="dk1"/>
                </a:solidFill>
                <a:latin typeface="Montserrat ExtraBold"/>
                <a:ea typeface="Montserrat ExtraBold"/>
                <a:cs typeface="Montserrat ExtraBold"/>
                <a:sym typeface="Montserrat ExtraBold"/>
              </a:rPr>
              <a:t> вы знаете</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p39"/>
          <p:cNvGrpSpPr/>
          <p:nvPr/>
        </p:nvGrpSpPr>
        <p:grpSpPr>
          <a:xfrm>
            <a:off x="7814798" y="175164"/>
            <a:ext cx="1162236" cy="4798825"/>
            <a:chOff x="4572000" y="241250"/>
            <a:chExt cx="1263300" cy="4798825"/>
          </a:xfrm>
        </p:grpSpPr>
        <p:sp>
          <p:nvSpPr>
            <p:cNvPr id="273" name="Google Shape;273;p39"/>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9"/>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76" name="Google Shape;276;p39"/>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77" name="Google Shape;277;p3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9"/>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pic>
        <p:nvPicPr>
          <p:cNvPr id="282" name="Google Shape;282;p39"/>
          <p:cNvPicPr preferRelativeResize="0"/>
          <p:nvPr/>
        </p:nvPicPr>
        <p:blipFill rotWithShape="1">
          <a:blip r:embed="rId5">
            <a:alphaModFix/>
          </a:blip>
          <a:srcRect b="9856" l="19912" r="21998" t="7940"/>
          <a:stretch/>
        </p:blipFill>
        <p:spPr>
          <a:xfrm>
            <a:off x="560199" y="2458126"/>
            <a:ext cx="3454851" cy="2515874"/>
          </a:xfrm>
          <a:prstGeom prst="rect">
            <a:avLst/>
          </a:prstGeom>
          <a:noFill/>
          <a:ln cap="flat" cmpd="sng" w="9525">
            <a:solidFill>
              <a:srgbClr val="000000"/>
            </a:solidFill>
            <a:prstDash val="solid"/>
            <a:round/>
            <a:headEnd len="sm" w="sm" type="none"/>
            <a:tailEnd len="sm" w="sm" type="none"/>
          </a:ln>
        </p:spPr>
      </p:pic>
      <p:sp>
        <p:nvSpPr>
          <p:cNvPr id="283" name="Google Shape;283;p39"/>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Примеры оконных приложений</a:t>
            </a:r>
            <a:r>
              <a:rPr lang="en" sz="3000">
                <a:latin typeface="Montserrat ExtraBold"/>
                <a:ea typeface="Montserrat ExtraBold"/>
                <a:cs typeface="Montserrat ExtraBold"/>
                <a:sym typeface="Montserrat ExtraBold"/>
              </a:rPr>
              <a:t>:</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284" name="Google Shape;284;p39"/>
          <p:cNvSpPr txBox="1"/>
          <p:nvPr/>
        </p:nvSpPr>
        <p:spPr>
          <a:xfrm>
            <a:off x="488500" y="991917"/>
            <a:ext cx="6894900" cy="990900"/>
          </a:xfrm>
          <a:prstGeom prst="rect">
            <a:avLst/>
          </a:prstGeom>
          <a:noFill/>
          <a:ln>
            <a:noFill/>
          </a:ln>
        </p:spPr>
        <p:txBody>
          <a:bodyPr anchorCtr="0" anchor="t" bIns="0" lIns="0" spcFirstLastPara="1" rIns="0" wrap="square" tIns="0">
            <a:noAutofit/>
          </a:bodyPr>
          <a:lstStyle/>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Текстовый редактор.</a:t>
            </a:r>
            <a:endParaRPr sz="3000">
              <a:latin typeface="Montserrat Medium"/>
              <a:ea typeface="Montserrat Medium"/>
              <a:cs typeface="Montserrat Medium"/>
              <a:sym typeface="Montserrat Medium"/>
            </a:endParaRPr>
          </a:p>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Браузер.</a:t>
            </a:r>
            <a:endParaRPr sz="3000">
              <a:latin typeface="Montserrat Medium"/>
              <a:ea typeface="Montserrat Medium"/>
              <a:cs typeface="Montserrat Medium"/>
              <a:sym typeface="Montserrat Medium"/>
            </a:endParaRPr>
          </a:p>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Графический редактор.</a:t>
            </a:r>
            <a:endParaRPr sz="3000">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pic>
        <p:nvPicPr>
          <p:cNvPr id="285" name="Google Shape;285;p39"/>
          <p:cNvPicPr preferRelativeResize="0"/>
          <p:nvPr/>
        </p:nvPicPr>
        <p:blipFill>
          <a:blip r:embed="rId6">
            <a:alphaModFix/>
          </a:blip>
          <a:stretch>
            <a:fillRect/>
          </a:stretch>
        </p:blipFill>
        <p:spPr>
          <a:xfrm>
            <a:off x="4114563" y="2458125"/>
            <a:ext cx="3600672" cy="2515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40"/>
          <p:cNvGrpSpPr/>
          <p:nvPr/>
        </p:nvGrpSpPr>
        <p:grpSpPr>
          <a:xfrm>
            <a:off x="7814798" y="175164"/>
            <a:ext cx="1162236" cy="4798825"/>
            <a:chOff x="4572000" y="241250"/>
            <a:chExt cx="1263300" cy="4798825"/>
          </a:xfrm>
        </p:grpSpPr>
        <p:sp>
          <p:nvSpPr>
            <p:cNvPr id="291" name="Google Shape;291;p40"/>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40"/>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294" name="Google Shape;294;p40"/>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95" name="Google Shape;295;p4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0"/>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00" name="Google Shape;300;p40"/>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Сегодня на занятии мы</a:t>
            </a:r>
            <a:r>
              <a:rPr lang="en" sz="3000">
                <a:latin typeface="Montserrat ExtraBold"/>
                <a:ea typeface="Montserrat ExtraBold"/>
                <a:cs typeface="Montserrat ExtraBold"/>
                <a:sym typeface="Montserrat ExtraBold"/>
              </a:rPr>
              <a:t>:</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301" name="Google Shape;301;p40"/>
          <p:cNvSpPr txBox="1"/>
          <p:nvPr/>
        </p:nvSpPr>
        <p:spPr>
          <a:xfrm>
            <a:off x="488850" y="1171438"/>
            <a:ext cx="6894900" cy="2987400"/>
          </a:xfrm>
          <a:prstGeom prst="rect">
            <a:avLst/>
          </a:prstGeom>
          <a:noFill/>
          <a:ln>
            <a:noFill/>
          </a:ln>
        </p:spPr>
        <p:txBody>
          <a:bodyPr anchorCtr="0" anchor="t" bIns="0" lIns="0" spcFirstLastPara="1" rIns="0" wrap="square" tIns="0">
            <a:noAutofit/>
          </a:bodyPr>
          <a:lstStyle/>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Познакомимся</a:t>
            </a:r>
            <a:r>
              <a:rPr lang="en" sz="3000">
                <a:latin typeface="Montserrat Medium"/>
                <a:ea typeface="Montserrat Medium"/>
                <a:cs typeface="Montserrat Medium"/>
                <a:sym typeface="Montserrat Medium"/>
              </a:rPr>
              <a:t> с новой библиотекой.</a:t>
            </a:r>
            <a:endParaRPr sz="3000">
              <a:latin typeface="Montserrat Medium"/>
              <a:ea typeface="Montserrat Medium"/>
              <a:cs typeface="Montserrat Medium"/>
              <a:sym typeface="Montserrat Medium"/>
            </a:endParaRPr>
          </a:p>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Научимся программировать надписи, кнопки, радиокнопки.</a:t>
            </a:r>
            <a:endParaRPr sz="3000">
              <a:latin typeface="Montserrat Medium"/>
              <a:ea typeface="Montserrat Medium"/>
              <a:cs typeface="Montserrat Medium"/>
              <a:sym typeface="Montserrat Medium"/>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05" name="Shape 305"/>
        <p:cNvGrpSpPr/>
        <p:nvPr/>
      </p:nvGrpSpPr>
      <p:grpSpPr>
        <a:xfrm>
          <a:off x="0" y="0"/>
          <a:ext cx="0" cy="0"/>
          <a:chOff x="0" y="0"/>
          <a:chExt cx="0" cy="0"/>
        </a:xfrm>
      </p:grpSpPr>
      <p:sp>
        <p:nvSpPr>
          <p:cNvPr id="306" name="Google Shape;306;p41"/>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5736000" y="1047750"/>
            <a:ext cx="3048000" cy="3048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txBox="1"/>
          <p:nvPr/>
        </p:nvSpPr>
        <p:spPr>
          <a:xfrm>
            <a:off x="360000" y="969200"/>
            <a:ext cx="5792700" cy="1375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chemeClr val="lt1"/>
                </a:solidFill>
                <a:latin typeface="Montserrat ExtraBold"/>
                <a:ea typeface="Montserrat ExtraBold"/>
                <a:cs typeface="Montserrat ExtraBold"/>
                <a:sym typeface="Montserrat ExtraBold"/>
              </a:rPr>
              <a:t>Виджеты </a:t>
            </a:r>
            <a:endParaRPr sz="36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chemeClr val="lt1"/>
                </a:solidFill>
                <a:latin typeface="Montserrat ExtraBold"/>
                <a:ea typeface="Montserrat ExtraBold"/>
                <a:cs typeface="Montserrat ExtraBold"/>
                <a:sym typeface="Montserrat ExtraBold"/>
              </a:rPr>
              <a:t>в PyQT5</a:t>
            </a:r>
            <a:endParaRPr sz="3600">
              <a:solidFill>
                <a:srgbClr val="FFFFFF"/>
              </a:solidFill>
              <a:latin typeface="Montserrat ExtraBold"/>
              <a:ea typeface="Montserrat ExtraBold"/>
              <a:cs typeface="Montserrat ExtraBold"/>
              <a:sym typeface="Montserrat ExtraBold"/>
            </a:endParaRPr>
          </a:p>
        </p:txBody>
      </p:sp>
      <p:pic>
        <p:nvPicPr>
          <p:cNvPr id="310" name="Google Shape;310;p41"/>
          <p:cNvPicPr preferRelativeResize="0"/>
          <p:nvPr/>
        </p:nvPicPr>
        <p:blipFill rotWithShape="1">
          <a:blip r:embed="rId3">
            <a:alphaModFix/>
          </a:blip>
          <a:srcRect b="0" l="0" r="0" t="0"/>
          <a:stretch/>
        </p:blipFill>
        <p:spPr>
          <a:xfrm>
            <a:off x="6352196" y="1679574"/>
            <a:ext cx="1815605" cy="1718250"/>
          </a:xfrm>
          <a:prstGeom prst="rect">
            <a:avLst/>
          </a:prstGeom>
          <a:noFill/>
          <a:ln>
            <a:noFill/>
          </a:ln>
        </p:spPr>
      </p:pic>
      <p:sp>
        <p:nvSpPr>
          <p:cNvPr id="311" name="Google Shape;311;p41"/>
          <p:cNvSpPr txBox="1"/>
          <p:nvPr/>
        </p:nvSpPr>
        <p:spPr>
          <a:xfrm>
            <a:off x="360000" y="876508"/>
            <a:ext cx="2628000" cy="29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Новая тема:</a:t>
            </a:r>
            <a:endParaRPr sz="1800">
              <a:solidFill>
                <a:srgbClr val="FFFFFF"/>
              </a:solidFill>
              <a:latin typeface="Montserrat ExtraBold"/>
              <a:ea typeface="Montserrat ExtraBold"/>
              <a:cs typeface="Montserrat ExtraBold"/>
              <a:sym typeface="Montserrat ExtraBold"/>
            </a:endParaRPr>
          </a:p>
        </p:txBody>
      </p:sp>
      <p:sp>
        <p:nvSpPr>
          <p:cNvPr id="312" name="Google Shape;312;p41"/>
          <p:cNvSpPr txBox="1"/>
          <p:nvPr/>
        </p:nvSpPr>
        <p:spPr>
          <a:xfrm>
            <a:off x="360000" y="320450"/>
            <a:ext cx="561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Десктопные приложения</a:t>
            </a:r>
            <a:endParaRPr b="1" sz="1200">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nvSpPr>
        <p:spPr>
          <a:xfrm>
            <a:off x="360000" y="360000"/>
            <a:ext cx="7302600" cy="197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3600">
                <a:solidFill>
                  <a:schemeClr val="accent5"/>
                </a:solidFill>
                <a:latin typeface="Montserrat ExtraBold"/>
                <a:ea typeface="Montserrat ExtraBold"/>
                <a:cs typeface="Montserrat ExtraBold"/>
                <a:sym typeface="Montserrat ExtraBold"/>
              </a:rPr>
              <a:t>Виджет</a:t>
            </a:r>
            <a:r>
              <a:rPr lang="en" sz="3600">
                <a:solidFill>
                  <a:schemeClr val="dk1"/>
                </a:solidFill>
                <a:latin typeface="Montserrat ExtraBold"/>
                <a:ea typeface="Montserrat ExtraBold"/>
                <a:cs typeface="Montserrat ExtraBold"/>
                <a:sym typeface="Montserrat ExtraBold"/>
              </a:rPr>
              <a:t> — </a:t>
            </a:r>
            <a:endParaRPr sz="3600">
              <a:solidFill>
                <a:schemeClr val="dk1"/>
              </a:solidFill>
              <a:latin typeface="Montserrat ExtraBold"/>
              <a:ea typeface="Montserrat ExtraBold"/>
              <a:cs typeface="Montserrat ExtraBold"/>
              <a:sym typeface="Montserrat ExtraBold"/>
            </a:endParaRPr>
          </a:p>
          <a:p>
            <a:pPr indent="0" lvl="0" marL="0" rtl="0" algn="l">
              <a:lnSpc>
                <a:spcPct val="100000"/>
              </a:lnSpc>
              <a:spcBef>
                <a:spcPts val="0"/>
              </a:spcBef>
              <a:spcAft>
                <a:spcPts val="0"/>
              </a:spcAft>
              <a:buClr>
                <a:schemeClr val="dk1"/>
              </a:buClr>
              <a:buSzPts val="1100"/>
              <a:buFont typeface="Arial"/>
              <a:buNone/>
            </a:pPr>
            <a:r>
              <a:rPr lang="en" sz="3000">
                <a:solidFill>
                  <a:schemeClr val="dk1"/>
                </a:solidFill>
                <a:highlight>
                  <a:srgbClr val="FFFFFF"/>
                </a:highlight>
                <a:latin typeface="Montserrat ExtraBold"/>
                <a:ea typeface="Montserrat ExtraBold"/>
                <a:cs typeface="Montserrat ExtraBold"/>
                <a:sym typeface="Montserrat ExtraBold"/>
              </a:rPr>
              <a:t>это специальный элемент пользовательского интерфейса, который отображает необходимую информацию или даёт возможность взаимодействовать с операционной системой или приложением.</a:t>
            </a:r>
            <a:endParaRPr sz="3000">
              <a:highlight>
                <a:srgbClr val="FFFFFF"/>
              </a:highlight>
              <a:latin typeface="Montserrat ExtraBold"/>
              <a:ea typeface="Montserrat ExtraBold"/>
              <a:cs typeface="Montserrat ExtraBold"/>
              <a:sym typeface="Montserrat ExtraBold"/>
            </a:endParaRPr>
          </a:p>
        </p:txBody>
      </p:sp>
      <p:grpSp>
        <p:nvGrpSpPr>
          <p:cNvPr id="318" name="Google Shape;318;p42"/>
          <p:cNvGrpSpPr/>
          <p:nvPr/>
        </p:nvGrpSpPr>
        <p:grpSpPr>
          <a:xfrm>
            <a:off x="7814798" y="175164"/>
            <a:ext cx="1162236" cy="4798825"/>
            <a:chOff x="4572000" y="241250"/>
            <a:chExt cx="1263300" cy="4798825"/>
          </a:xfrm>
        </p:grpSpPr>
        <p:sp>
          <p:nvSpPr>
            <p:cNvPr id="319" name="Google Shape;319;p42"/>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42"/>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322" name="Google Shape;322;p42"/>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323" name="Google Shape;323;p4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2"/>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Обсуждение</a:t>
            </a:r>
            <a:r>
              <a:rPr b="1" lang="en" sz="1800">
                <a:solidFill>
                  <a:srgbClr val="FFFFFF"/>
                </a:solidFill>
                <a:latin typeface="Montserrat"/>
                <a:ea typeface="Montserrat"/>
                <a:cs typeface="Montserrat"/>
                <a:sym typeface="Montserrat"/>
              </a:rPr>
              <a:t>:</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оконные приложения</a:t>
            </a:r>
            <a:endParaRPr b="1" sz="1800">
              <a:solidFill>
                <a:srgbClr val="FFFFFF"/>
              </a:solidFill>
              <a:latin typeface="Montserrat"/>
              <a:ea typeface="Montserrat"/>
              <a:cs typeface="Montserrat"/>
              <a:sym typeface="Montserrat"/>
            </a:endParaRPr>
          </a:p>
        </p:txBody>
      </p:sp>
      <p:pic>
        <p:nvPicPr>
          <p:cNvPr id="335" name="Google Shape;335;p43"/>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36" name="Google Shape;336;p4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txBox="1"/>
          <p:nvPr/>
        </p:nvSpPr>
        <p:spPr>
          <a:xfrm>
            <a:off x="368800" y="360000"/>
            <a:ext cx="70995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Какие </a:t>
            </a:r>
            <a:r>
              <a:rPr lang="en" sz="4800">
                <a:solidFill>
                  <a:schemeClr val="accent5"/>
                </a:solidFill>
                <a:latin typeface="Montserrat ExtraBold"/>
                <a:ea typeface="Montserrat ExtraBold"/>
                <a:cs typeface="Montserrat ExtraBold"/>
                <a:sym typeface="Montserrat ExtraBold"/>
              </a:rPr>
              <a:t>виджеты</a:t>
            </a:r>
            <a:r>
              <a:rPr lang="en" sz="4800">
                <a:solidFill>
                  <a:schemeClr val="dk1"/>
                </a:solidFill>
                <a:latin typeface="Montserrat ExtraBold"/>
                <a:ea typeface="Montserrat ExtraBold"/>
                <a:cs typeface="Montserrat ExtraBold"/>
                <a:sym typeface="Montserrat ExtraBold"/>
              </a:rPr>
              <a:t> вы знаете?</a:t>
            </a:r>
            <a:endParaRPr sz="3000">
              <a:highlight>
                <a:srgbClr val="FFFFFF"/>
              </a:highlight>
              <a:latin typeface="Montserrat ExtraBold"/>
              <a:ea typeface="Montserrat ExtraBold"/>
              <a:cs typeface="Montserrat ExtraBold"/>
              <a:sym typeface="Montserrat ExtraBold"/>
            </a:endParaRPr>
          </a:p>
        </p:txBody>
      </p:sp>
      <p:grpSp>
        <p:nvGrpSpPr>
          <p:cNvPr id="341" name="Google Shape;341;p43"/>
          <p:cNvGrpSpPr/>
          <p:nvPr/>
        </p:nvGrpSpPr>
        <p:grpSpPr>
          <a:xfrm>
            <a:off x="7814798" y="175164"/>
            <a:ext cx="1162236" cy="4798825"/>
            <a:chOff x="4572000" y="241250"/>
            <a:chExt cx="1263300" cy="4798825"/>
          </a:xfrm>
        </p:grpSpPr>
        <p:sp>
          <p:nvSpPr>
            <p:cNvPr id="342" name="Google Shape;342;p43"/>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3"/>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345" name="Google Shape;345;p43"/>
          <p:cNvPicPr preferRelativeResize="0"/>
          <p:nvPr/>
        </p:nvPicPr>
        <p:blipFill>
          <a:blip r:embed="rId4">
            <a:alphaModFix/>
          </a:blip>
          <a:stretch>
            <a:fillRect/>
          </a:stretch>
        </p:blipFill>
        <p:spPr>
          <a:xfrm>
            <a:off x="8678050" y="2516674"/>
            <a:ext cx="211887" cy="278425"/>
          </a:xfrm>
          <a:prstGeom prst="rect">
            <a:avLst/>
          </a:prstGeom>
          <a:noFill/>
          <a:ln>
            <a:noFill/>
          </a:ln>
        </p:spPr>
      </p:pic>
      <p:sp>
        <p:nvSpPr>
          <p:cNvPr id="346" name="Google Shape;346;p4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3"/>
          <p:cNvPicPr preferRelativeResize="0"/>
          <p:nvPr/>
        </p:nvPicPr>
        <p:blipFill rotWithShape="1">
          <a:blip r:embed="rId5">
            <a:alphaModFix/>
          </a:blip>
          <a:srcRect b="0" l="0" r="0" t="0"/>
          <a:stretch/>
        </p:blipFill>
        <p:spPr>
          <a:xfrm>
            <a:off x="7870454" y="234025"/>
            <a:ext cx="1050920" cy="99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44"/>
          <p:cNvGrpSpPr/>
          <p:nvPr/>
        </p:nvGrpSpPr>
        <p:grpSpPr>
          <a:xfrm>
            <a:off x="7814798" y="175164"/>
            <a:ext cx="1162236" cy="4798825"/>
            <a:chOff x="4572000" y="241250"/>
            <a:chExt cx="1263300" cy="4798825"/>
          </a:xfrm>
        </p:grpSpPr>
        <p:sp>
          <p:nvSpPr>
            <p:cNvPr id="358" name="Google Shape;358;p44"/>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44"/>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361" name="Google Shape;361;p44"/>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362" name="Google Shape;362;p4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4"/>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369" name="Google Shape;369;p44"/>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rgbClr val="AA0D91"/>
                </a:solidFill>
                <a:latin typeface="Consolas"/>
                <a:ea typeface="Consolas"/>
                <a:cs typeface="Consolas"/>
                <a:sym typeface="Consolas"/>
              </a:rPr>
              <a:t>from</a:t>
            </a:r>
            <a:r>
              <a:rPr lang="en" sz="2400">
                <a:latin typeface="Consolas"/>
                <a:ea typeface="Consolas"/>
                <a:cs typeface="Consolas"/>
                <a:sym typeface="Consolas"/>
              </a:rPr>
              <a:t> PyQt5.QtWidgets </a:t>
            </a:r>
            <a:r>
              <a:rPr lang="en" sz="2400">
                <a:solidFill>
                  <a:srgbClr val="AA0D91"/>
                </a:solidFill>
                <a:latin typeface="Consolas"/>
                <a:ea typeface="Consolas"/>
                <a:cs typeface="Consolas"/>
                <a:sym typeface="Consolas"/>
              </a:rPr>
              <a:t>import</a:t>
            </a:r>
            <a:r>
              <a:rPr lang="en" sz="2400">
                <a:latin typeface="Consolas"/>
                <a:ea typeface="Consolas"/>
                <a:cs typeface="Consolas"/>
                <a:sym typeface="Consolas"/>
              </a:rPr>
              <a:t> </a:t>
            </a:r>
            <a:r>
              <a:rPr lang="en" sz="2400"/>
              <a:t>виджет</a:t>
            </a:r>
            <a:r>
              <a:rPr lang="en" sz="2400"/>
              <a:t>, виджет</a:t>
            </a:r>
            <a:endParaRPr sz="2400">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370" name="Google Shape;370;p44"/>
          <p:cNvSpPr/>
          <p:nvPr/>
        </p:nvSpPr>
        <p:spPr>
          <a:xfrm>
            <a:off x="4008562" y="2567800"/>
            <a:ext cx="21378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359993" y="2567806"/>
            <a:ext cx="24285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txBox="1"/>
          <p:nvPr/>
        </p:nvSpPr>
        <p:spPr>
          <a:xfrm>
            <a:off x="491867" y="2651808"/>
            <a:ext cx="23856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Из раздела библиотеки с виджетами...</a:t>
            </a:r>
            <a:endParaRPr sz="1800">
              <a:solidFill>
                <a:srgbClr val="FFFFFF"/>
              </a:solidFill>
              <a:latin typeface="Montserrat Medium"/>
              <a:ea typeface="Montserrat Medium"/>
              <a:cs typeface="Montserrat Medium"/>
              <a:sym typeface="Montserrat Medium"/>
            </a:endParaRPr>
          </a:p>
        </p:txBody>
      </p:sp>
      <p:cxnSp>
        <p:nvCxnSpPr>
          <p:cNvPr id="373" name="Google Shape;373;p44"/>
          <p:cNvCxnSpPr/>
          <p:nvPr/>
        </p:nvCxnSpPr>
        <p:spPr>
          <a:xfrm rot="10800000">
            <a:off x="1589545" y="1441685"/>
            <a:ext cx="0" cy="996300"/>
          </a:xfrm>
          <a:prstGeom prst="straightConnector1">
            <a:avLst/>
          </a:prstGeom>
          <a:noFill/>
          <a:ln cap="flat" cmpd="sng" w="28575">
            <a:solidFill>
              <a:srgbClr val="000000"/>
            </a:solidFill>
            <a:prstDash val="solid"/>
            <a:round/>
            <a:headEnd len="med" w="med" type="none"/>
            <a:tailEnd len="med" w="med" type="triangle"/>
          </a:ln>
        </p:spPr>
      </p:cxnSp>
      <p:cxnSp>
        <p:nvCxnSpPr>
          <p:cNvPr id="374" name="Google Shape;374;p44"/>
          <p:cNvCxnSpPr/>
          <p:nvPr/>
        </p:nvCxnSpPr>
        <p:spPr>
          <a:xfrm rot="10800000">
            <a:off x="5385000" y="1467925"/>
            <a:ext cx="20400" cy="943800"/>
          </a:xfrm>
          <a:prstGeom prst="straightConnector1">
            <a:avLst/>
          </a:prstGeom>
          <a:noFill/>
          <a:ln cap="flat" cmpd="sng" w="28575">
            <a:solidFill>
              <a:srgbClr val="000000"/>
            </a:solidFill>
            <a:prstDash val="solid"/>
            <a:round/>
            <a:headEnd len="med" w="med" type="none"/>
            <a:tailEnd len="med" w="med" type="triangle"/>
          </a:ln>
        </p:spPr>
      </p:cxnSp>
      <p:sp>
        <p:nvSpPr>
          <p:cNvPr id="375" name="Google Shape;375;p44"/>
          <p:cNvSpPr txBox="1"/>
          <p:nvPr/>
        </p:nvSpPr>
        <p:spPr>
          <a:xfrm>
            <a:off x="4046055" y="2567809"/>
            <a:ext cx="2062800" cy="10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...подключение нужных виджетов</a:t>
            </a:r>
            <a:endParaRPr sz="1800">
              <a:solidFill>
                <a:srgbClr val="FFFFFF"/>
              </a:solidFill>
              <a:latin typeface="Montserrat Medium"/>
              <a:ea typeface="Montserrat Medium"/>
              <a:cs typeface="Montserrat Medium"/>
              <a:sym typeface="Montserrat Medium"/>
            </a:endParaRPr>
          </a:p>
        </p:txBody>
      </p:sp>
      <p:sp>
        <p:nvSpPr>
          <p:cNvPr id="376" name="Google Shape;376;p44"/>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Подключение модулей PyQt</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377" name="Google Shape;377;p44"/>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Библиотека PyQT очень большая, поэтому каждый компонент нужно подключать отдельно.</a:t>
            </a:r>
            <a:endParaRPr i="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0" name="Shape 100"/>
        <p:cNvGrpSpPr/>
        <p:nvPr/>
      </p:nvGrpSpPr>
      <p:grpSpPr>
        <a:xfrm>
          <a:off x="0" y="0"/>
          <a:ext cx="0" cy="0"/>
          <a:chOff x="0" y="0"/>
          <a:chExt cx="0" cy="0"/>
        </a:xfrm>
      </p:grpSpPr>
      <p:sp>
        <p:nvSpPr>
          <p:cNvPr id="101" name="Google Shape;101;p27"/>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7"/>
          <p:cNvSpPr txBox="1"/>
          <p:nvPr/>
        </p:nvSpPr>
        <p:spPr>
          <a:xfrm>
            <a:off x="349503" y="899681"/>
            <a:ext cx="4026000" cy="516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Повторение</a:t>
            </a:r>
            <a:endParaRPr sz="3600">
              <a:solidFill>
                <a:srgbClr val="FFFFFF"/>
              </a:solidFill>
              <a:latin typeface="Montserrat ExtraBold"/>
              <a:ea typeface="Montserrat ExtraBold"/>
              <a:cs typeface="Montserrat ExtraBold"/>
              <a:sym typeface="Montserrat ExtraBold"/>
            </a:endParaRPr>
          </a:p>
        </p:txBody>
      </p:sp>
      <p:sp>
        <p:nvSpPr>
          <p:cNvPr id="103" name="Google Shape;103;p27"/>
          <p:cNvSpPr txBox="1"/>
          <p:nvPr/>
        </p:nvSpPr>
        <p:spPr>
          <a:xfrm>
            <a:off x="360000" y="320453"/>
            <a:ext cx="40260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
        <p:nvSpPr>
          <p:cNvPr id="104" name="Google Shape;104;p27"/>
          <p:cNvSpPr/>
          <p:nvPr/>
        </p:nvSpPr>
        <p:spPr>
          <a:xfrm>
            <a:off x="5736000" y="1047750"/>
            <a:ext cx="3048000" cy="30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7"/>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7"/>
          <p:cNvPicPr preferRelativeResize="0"/>
          <p:nvPr/>
        </p:nvPicPr>
        <p:blipFill>
          <a:blip r:embed="rId3">
            <a:alphaModFix/>
          </a:blip>
          <a:stretch>
            <a:fillRect/>
          </a:stretch>
        </p:blipFill>
        <p:spPr>
          <a:xfrm>
            <a:off x="6282900" y="1647000"/>
            <a:ext cx="1954200" cy="184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45"/>
          <p:cNvGrpSpPr/>
          <p:nvPr/>
        </p:nvGrpSpPr>
        <p:grpSpPr>
          <a:xfrm>
            <a:off x="7814798" y="175164"/>
            <a:ext cx="1162236" cy="4798825"/>
            <a:chOff x="4572000" y="241250"/>
            <a:chExt cx="1263300" cy="4798825"/>
          </a:xfrm>
        </p:grpSpPr>
        <p:sp>
          <p:nvSpPr>
            <p:cNvPr id="383" name="Google Shape;383;p45"/>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5"/>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386" name="Google Shape;386;p45"/>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387" name="Google Shape;387;p45"/>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5"/>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394" name="Google Shape;394;p45"/>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Популярные виджеты </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395" name="Google Shape;395;p45"/>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Библиотека PyQT очень большая, поэтому каждый компонент нужно подключать отдельно, как модуль.</a:t>
            </a:r>
            <a:endParaRPr i="1">
              <a:latin typeface="Montserrat"/>
              <a:ea typeface="Montserrat"/>
              <a:cs typeface="Montserrat"/>
              <a:sym typeface="Montserrat"/>
            </a:endParaRPr>
          </a:p>
        </p:txBody>
      </p:sp>
      <p:graphicFrame>
        <p:nvGraphicFramePr>
          <p:cNvPr id="396" name="Google Shape;396;p45"/>
          <p:cNvGraphicFramePr/>
          <p:nvPr/>
        </p:nvGraphicFramePr>
        <p:xfrm>
          <a:off x="373550" y="1104450"/>
          <a:ext cx="3000000" cy="3000000"/>
        </p:xfrm>
        <a:graphic>
          <a:graphicData uri="http://schemas.openxmlformats.org/drawingml/2006/table">
            <a:tbl>
              <a:tblPr>
                <a:noFill/>
                <a:tableStyleId>{FF852ADE-6C94-4F4B-A31D-42D7FC84B910}</a:tableStyleId>
              </a:tblPr>
              <a:tblGrid>
                <a:gridCol w="3378075"/>
                <a:gridCol w="3860925"/>
              </a:tblGrid>
              <a:tr h="489900">
                <a:tc>
                  <a:txBody>
                    <a:bodyPr/>
                    <a:lstStyle/>
                    <a:p>
                      <a:pPr indent="0" lvl="0" marL="0" rtl="0" algn="ctr">
                        <a:spcBef>
                          <a:spcPts val="0"/>
                        </a:spcBef>
                        <a:spcAft>
                          <a:spcPts val="0"/>
                        </a:spcAft>
                        <a:buNone/>
                      </a:pPr>
                      <a:r>
                        <a:rPr i="1" lang="en" sz="1800">
                          <a:latin typeface="Montserrat"/>
                          <a:ea typeface="Montserrat"/>
                          <a:cs typeface="Montserrat"/>
                          <a:sym typeface="Montserrat"/>
                        </a:rPr>
                        <a:t>Виджет</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i="1" lang="en" sz="1800">
                          <a:latin typeface="Montserrat"/>
                          <a:ea typeface="Montserrat"/>
                          <a:cs typeface="Montserrat"/>
                          <a:sym typeface="Montserrat"/>
                        </a:rPr>
                        <a:t>Обозначение</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89900">
                <a:tc>
                  <a:txBody>
                    <a:bodyPr/>
                    <a:lstStyle/>
                    <a:p>
                      <a:pPr indent="0" lvl="0" marL="0" rtl="0" algn="l">
                        <a:spcBef>
                          <a:spcPts val="0"/>
                        </a:spcBef>
                        <a:spcAft>
                          <a:spcPts val="0"/>
                        </a:spcAft>
                        <a:buNone/>
                      </a:pPr>
                      <a:r>
                        <a:rPr lang="en" sz="1800">
                          <a:latin typeface="Montserrat"/>
                          <a:ea typeface="Montserrat"/>
                          <a:cs typeface="Montserrat"/>
                          <a:sym typeface="Montserrat"/>
                        </a:rPr>
                        <a:t>Приложение</a:t>
                      </a:r>
                      <a:endParaRPr sz="1800">
                        <a:latin typeface="Montserrat"/>
                        <a:ea typeface="Montserrat"/>
                        <a:cs typeface="Montserrat"/>
                        <a:sym typeface="Montserrat"/>
                      </a:endParaRPr>
                    </a:p>
                  </a:txBody>
                  <a:tcPr marT="91425" marB="91425" marR="91425" marL="91425">
                    <a:lnT cap="flat" cmpd="sng" w="28575">
                      <a:solidFill>
                        <a:schemeClr val="accent5"/>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QApplication</a:t>
                      </a:r>
                      <a:endParaRPr sz="1800">
                        <a:solidFill>
                          <a:schemeClr val="dk1"/>
                        </a:solidFill>
                        <a:latin typeface="Consolas"/>
                        <a:ea typeface="Consolas"/>
                        <a:cs typeface="Consolas"/>
                        <a:sym typeface="Consolas"/>
                      </a:endParaRPr>
                    </a:p>
                  </a:txBody>
                  <a:tcPr marT="91425" marB="91425" marR="91425" marL="91425">
                    <a:lnT cap="flat" cmpd="sng" w="28575">
                      <a:solidFill>
                        <a:schemeClr val="accent5"/>
                      </a:solidFill>
                      <a:prstDash val="solid"/>
                      <a:round/>
                      <a:headEnd len="sm" w="sm" type="none"/>
                      <a:tailEnd len="sm" w="sm" type="none"/>
                    </a:lnT>
                    <a:lnB cap="flat" cmpd="sng" w="9525">
                      <a:solidFill>
                        <a:srgbClr val="B7B7B7"/>
                      </a:solidFill>
                      <a:prstDash val="solid"/>
                      <a:round/>
                      <a:headEnd len="sm" w="sm" type="none"/>
                      <a:tailEnd len="sm" w="sm" type="none"/>
                    </a:lnB>
                  </a:tcPr>
                </a:tc>
              </a:tr>
              <a:tr h="489900">
                <a:tc>
                  <a:txBody>
                    <a:bodyPr/>
                    <a:lstStyle/>
                    <a:p>
                      <a:pPr indent="0" lvl="0" marL="0" rtl="0" algn="l">
                        <a:spcBef>
                          <a:spcPts val="0"/>
                        </a:spcBef>
                        <a:spcAft>
                          <a:spcPts val="0"/>
                        </a:spcAft>
                        <a:buNone/>
                      </a:pPr>
                      <a:r>
                        <a:rPr lang="en" sz="1800">
                          <a:latin typeface="Montserrat"/>
                          <a:ea typeface="Montserrat"/>
                          <a:cs typeface="Montserrat"/>
                          <a:sym typeface="Montserrat"/>
                        </a:rPr>
                        <a:t>Окно приложения</a:t>
                      </a:r>
                      <a:endParaRPr sz="1800">
                        <a:latin typeface="Montserrat"/>
                        <a:ea typeface="Montserrat"/>
                        <a:cs typeface="Montserrat"/>
                        <a:sym typeface="Montserrat"/>
                      </a:endParaRPr>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lnSpc>
                          <a:spcPct val="150000"/>
                        </a:lnSpc>
                        <a:spcBef>
                          <a:spcPts val="0"/>
                        </a:spcBef>
                        <a:spcAft>
                          <a:spcPts val="0"/>
                        </a:spcAft>
                        <a:buNone/>
                      </a:pPr>
                      <a:r>
                        <a:rPr lang="en" sz="1800">
                          <a:solidFill>
                            <a:schemeClr val="dk1"/>
                          </a:solidFill>
                          <a:latin typeface="Consolas"/>
                          <a:ea typeface="Consolas"/>
                          <a:cs typeface="Consolas"/>
                          <a:sym typeface="Consolas"/>
                        </a:rPr>
                        <a:t>QWidget</a:t>
                      </a:r>
                      <a:endParaRPr sz="1800">
                        <a:latin typeface="Consolas"/>
                        <a:ea typeface="Consolas"/>
                        <a:cs typeface="Consolas"/>
                        <a:sym typeface="Consolas"/>
                      </a:endParaRPr>
                    </a:p>
                  </a:txBody>
                  <a:tcPr marT="91425" marB="91425" marR="91425" marL="91425">
                    <a:lnT cap="flat" cmpd="sng" w="9525">
                      <a:solidFill>
                        <a:srgbClr val="B7B7B7"/>
                      </a:solidFill>
                      <a:prstDash val="solid"/>
                      <a:round/>
                      <a:headEnd len="sm" w="sm" type="none"/>
                      <a:tailEnd len="sm" w="sm" type="none"/>
                    </a:lnT>
                  </a:tcPr>
                </a:tc>
              </a:tr>
              <a:tr h="489900">
                <a:tc>
                  <a:txBody>
                    <a:bodyPr/>
                    <a:lstStyle/>
                    <a:p>
                      <a:pPr indent="0" lvl="0" marL="0" rtl="0" algn="l">
                        <a:spcBef>
                          <a:spcPts val="0"/>
                        </a:spcBef>
                        <a:spcAft>
                          <a:spcPts val="0"/>
                        </a:spcAft>
                        <a:buNone/>
                      </a:pPr>
                      <a:r>
                        <a:rPr lang="en" sz="1800">
                          <a:latin typeface="Montserrat"/>
                          <a:ea typeface="Montserrat"/>
                          <a:cs typeface="Montserrat"/>
                          <a:sym typeface="Montserrat"/>
                        </a:rPr>
                        <a:t>Надпись</a:t>
                      </a:r>
                      <a:endParaRPr sz="1800">
                        <a:latin typeface="Montserrat"/>
                        <a:ea typeface="Montserrat"/>
                        <a:cs typeface="Montserrat"/>
                        <a:sym typeface="Montserrat"/>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QLabel</a:t>
                      </a:r>
                      <a:endParaRPr sz="1800">
                        <a:latin typeface="Montserrat"/>
                        <a:ea typeface="Montserrat"/>
                        <a:cs typeface="Montserrat"/>
                        <a:sym typeface="Montserrat"/>
                      </a:endParaRPr>
                    </a:p>
                  </a:txBody>
                  <a:tcPr marT="91425" marB="91425" marR="91425" marL="91425"/>
                </a:tc>
              </a:tr>
              <a:tr h="489900">
                <a:tc>
                  <a:txBody>
                    <a:bodyPr/>
                    <a:lstStyle/>
                    <a:p>
                      <a:pPr indent="0" lvl="0" marL="0" rtl="0" algn="l">
                        <a:spcBef>
                          <a:spcPts val="0"/>
                        </a:spcBef>
                        <a:spcAft>
                          <a:spcPts val="0"/>
                        </a:spcAft>
                        <a:buNone/>
                      </a:pPr>
                      <a:r>
                        <a:rPr lang="en" sz="1800">
                          <a:latin typeface="Montserrat"/>
                          <a:ea typeface="Montserrat"/>
                          <a:cs typeface="Montserrat"/>
                          <a:sym typeface="Montserrat"/>
                        </a:rPr>
                        <a:t>Кнопка</a:t>
                      </a:r>
                      <a:endParaRPr sz="1800">
                        <a:latin typeface="Montserrat"/>
                        <a:ea typeface="Montserrat"/>
                        <a:cs typeface="Montserrat"/>
                        <a:sym typeface="Montserrat"/>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QPushButton</a:t>
                      </a:r>
                      <a:endParaRPr sz="18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46"/>
          <p:cNvGrpSpPr/>
          <p:nvPr/>
        </p:nvGrpSpPr>
        <p:grpSpPr>
          <a:xfrm>
            <a:off x="7814798" y="175164"/>
            <a:ext cx="1162236" cy="4798825"/>
            <a:chOff x="4572000" y="241250"/>
            <a:chExt cx="1263300" cy="4798825"/>
          </a:xfrm>
        </p:grpSpPr>
        <p:sp>
          <p:nvSpPr>
            <p:cNvPr id="402" name="Google Shape;402;p4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405" name="Google Shape;405;p4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406" name="Google Shape;406;p4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413" name="Google Shape;413;p46"/>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2400">
                <a:solidFill>
                  <a:schemeClr val="dk1"/>
                </a:solidFill>
                <a:latin typeface="Consolas"/>
                <a:ea typeface="Consolas"/>
                <a:cs typeface="Consolas"/>
                <a:sym typeface="Consolas"/>
              </a:rPr>
              <a:t>app = QApplication([])</a:t>
            </a:r>
            <a:endParaRPr sz="2400">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414" name="Google Shape;414;p46"/>
          <p:cNvSpPr/>
          <p:nvPr/>
        </p:nvSpPr>
        <p:spPr>
          <a:xfrm>
            <a:off x="2651700" y="2567850"/>
            <a:ext cx="26283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6"/>
          <p:cNvSpPr/>
          <p:nvPr/>
        </p:nvSpPr>
        <p:spPr>
          <a:xfrm>
            <a:off x="359999" y="2567800"/>
            <a:ext cx="20628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6"/>
          <p:cNvSpPr txBox="1"/>
          <p:nvPr/>
        </p:nvSpPr>
        <p:spPr>
          <a:xfrm>
            <a:off x="512850" y="2651800"/>
            <a:ext cx="19098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Объект типа «Приложение»</a:t>
            </a:r>
            <a:endParaRPr sz="1800">
              <a:solidFill>
                <a:srgbClr val="FFFFFF"/>
              </a:solidFill>
              <a:latin typeface="Montserrat Medium"/>
              <a:ea typeface="Montserrat Medium"/>
              <a:cs typeface="Montserrat Medium"/>
              <a:sym typeface="Montserrat Medium"/>
            </a:endParaRPr>
          </a:p>
        </p:txBody>
      </p:sp>
      <p:cxnSp>
        <p:nvCxnSpPr>
          <p:cNvPr id="417" name="Google Shape;417;p46"/>
          <p:cNvCxnSpPr/>
          <p:nvPr/>
        </p:nvCxnSpPr>
        <p:spPr>
          <a:xfrm rot="10800000">
            <a:off x="653395" y="1368785"/>
            <a:ext cx="0" cy="996300"/>
          </a:xfrm>
          <a:prstGeom prst="straightConnector1">
            <a:avLst/>
          </a:prstGeom>
          <a:noFill/>
          <a:ln cap="flat" cmpd="sng" w="28575">
            <a:solidFill>
              <a:srgbClr val="000000"/>
            </a:solidFill>
            <a:prstDash val="solid"/>
            <a:round/>
            <a:headEnd len="med" w="med" type="none"/>
            <a:tailEnd len="med" w="med" type="triangle"/>
          </a:ln>
        </p:spPr>
      </p:cxnSp>
      <p:cxnSp>
        <p:nvCxnSpPr>
          <p:cNvPr id="418" name="Google Shape;418;p46"/>
          <p:cNvCxnSpPr/>
          <p:nvPr/>
        </p:nvCxnSpPr>
        <p:spPr>
          <a:xfrm rot="10800000">
            <a:off x="2981100" y="1370425"/>
            <a:ext cx="17100" cy="1041300"/>
          </a:xfrm>
          <a:prstGeom prst="straightConnector1">
            <a:avLst/>
          </a:prstGeom>
          <a:noFill/>
          <a:ln cap="flat" cmpd="sng" w="28575">
            <a:solidFill>
              <a:srgbClr val="000000"/>
            </a:solidFill>
            <a:prstDash val="solid"/>
            <a:round/>
            <a:headEnd len="med" w="med" type="none"/>
            <a:tailEnd len="med" w="med" type="triangle"/>
          </a:ln>
        </p:spPr>
      </p:cxnSp>
      <p:sp>
        <p:nvSpPr>
          <p:cNvPr id="419" name="Google Shape;419;p46"/>
          <p:cNvSpPr txBox="1"/>
          <p:nvPr/>
        </p:nvSpPr>
        <p:spPr>
          <a:xfrm>
            <a:off x="2750200" y="2567875"/>
            <a:ext cx="2529900" cy="10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Специальный метод, создающий приложение</a:t>
            </a:r>
            <a:endParaRPr sz="1800">
              <a:solidFill>
                <a:srgbClr val="FFFFFF"/>
              </a:solidFill>
              <a:latin typeface="Montserrat Medium"/>
              <a:ea typeface="Montserrat Medium"/>
              <a:cs typeface="Montserrat Medium"/>
              <a:sym typeface="Montserrat Medium"/>
            </a:endParaRPr>
          </a:p>
        </p:txBody>
      </p:sp>
      <p:sp>
        <p:nvSpPr>
          <p:cNvPr id="420" name="Google Shape;420;p46"/>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Создание приложения</a:t>
            </a:r>
            <a:endParaRPr sz="3000">
              <a:highlight>
                <a:srgbClr val="FFFFFF"/>
              </a:highlight>
              <a:latin typeface="Montserrat ExtraBold"/>
              <a:ea typeface="Montserrat ExtraBold"/>
              <a:cs typeface="Montserrat ExtraBold"/>
              <a:sym typeface="Montserrat ExtraBold"/>
            </a:endParaRPr>
          </a:p>
        </p:txBody>
      </p:sp>
      <p:sp>
        <p:nvSpPr>
          <p:cNvPr id="421" name="Google Shape;421;p46"/>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Создание объекта приложения — первый и важнейший шаг в создании оконного приложения.</a:t>
            </a:r>
            <a:endParaRPr i="1">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47"/>
          <p:cNvGrpSpPr/>
          <p:nvPr/>
        </p:nvGrpSpPr>
        <p:grpSpPr>
          <a:xfrm>
            <a:off x="7814798" y="175164"/>
            <a:ext cx="1162236" cy="4798825"/>
            <a:chOff x="4572000" y="241250"/>
            <a:chExt cx="1263300" cy="4798825"/>
          </a:xfrm>
        </p:grpSpPr>
        <p:sp>
          <p:nvSpPr>
            <p:cNvPr id="427" name="Google Shape;427;p4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430" name="Google Shape;430;p4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431" name="Google Shape;431;p4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4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438" name="Google Shape;438;p47"/>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Важный метод для приложения</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439" name="Google Shape;439;p47"/>
          <p:cNvSpPr txBox="1"/>
          <p:nvPr/>
        </p:nvSpPr>
        <p:spPr>
          <a:xfrm>
            <a:off x="337125" y="42353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Аналогичный метод вы применяли при работе с Черепашкой.</a:t>
            </a:r>
            <a:endParaRPr i="1">
              <a:latin typeface="Montserrat"/>
              <a:ea typeface="Montserrat"/>
              <a:cs typeface="Montserrat"/>
              <a:sym typeface="Montserrat"/>
            </a:endParaRPr>
          </a:p>
        </p:txBody>
      </p:sp>
      <p:graphicFrame>
        <p:nvGraphicFramePr>
          <p:cNvPr id="440" name="Google Shape;440;p47"/>
          <p:cNvGraphicFramePr/>
          <p:nvPr/>
        </p:nvGraphicFramePr>
        <p:xfrm>
          <a:off x="373550" y="1104450"/>
          <a:ext cx="3000000" cy="3000000"/>
        </p:xfrm>
        <a:graphic>
          <a:graphicData uri="http://schemas.openxmlformats.org/drawingml/2006/table">
            <a:tbl>
              <a:tblPr>
                <a:noFill/>
                <a:tableStyleId>{FF852ADE-6C94-4F4B-A31D-42D7FC84B910}</a:tableStyleId>
              </a:tblPr>
              <a:tblGrid>
                <a:gridCol w="3913425"/>
                <a:gridCol w="3325575"/>
              </a:tblGrid>
              <a:tr h="489900">
                <a:tc>
                  <a:txBody>
                    <a:bodyPr/>
                    <a:lstStyle/>
                    <a:p>
                      <a:pPr indent="0" lvl="0" marL="0" rtl="0" algn="ctr">
                        <a:spcBef>
                          <a:spcPts val="0"/>
                        </a:spcBef>
                        <a:spcAft>
                          <a:spcPts val="0"/>
                        </a:spcAft>
                        <a:buNone/>
                      </a:pPr>
                      <a:r>
                        <a:rPr i="1" lang="en" sz="1800">
                          <a:latin typeface="Montserrat"/>
                          <a:ea typeface="Montserrat"/>
                          <a:cs typeface="Montserrat"/>
                          <a:sym typeface="Montserrat"/>
                        </a:rPr>
                        <a:t>Метод</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i="1" lang="en" sz="1800">
                          <a:latin typeface="Montserrat"/>
                          <a:ea typeface="Montserrat"/>
                          <a:cs typeface="Montserrat"/>
                          <a:sym typeface="Montserrat"/>
                        </a:rPr>
                        <a:t>Назначение</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lang="en" sz="1800">
                          <a:solidFill>
                            <a:schemeClr val="dk1"/>
                          </a:solidFill>
                          <a:latin typeface="Consolas"/>
                          <a:ea typeface="Consolas"/>
                          <a:cs typeface="Consolas"/>
                          <a:sym typeface="Consolas"/>
                        </a:rPr>
                        <a:t>app.exec_()</a:t>
                      </a:r>
                      <a:endParaRPr sz="1800">
                        <a:latin typeface="Consolas"/>
                        <a:ea typeface="Consolas"/>
                        <a:cs typeface="Consolas"/>
                        <a:sym typeface="Consolas"/>
                      </a:endParaRPr>
                    </a:p>
                  </a:txBody>
                  <a:tcPr marT="91425" marB="91425" marR="91425" marL="91425">
                    <a:lnT cap="flat" cmpd="sng" w="28575">
                      <a:solidFill>
                        <a:schemeClr val="accent5"/>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Оставлять приложение открытым</a:t>
                      </a:r>
                      <a:r>
                        <a:rPr lang="en">
                          <a:solidFill>
                            <a:schemeClr val="dk1"/>
                          </a:solidFill>
                          <a:latin typeface="Montserrat"/>
                          <a:ea typeface="Montserrat"/>
                          <a:cs typeface="Montserrat"/>
                          <a:sym typeface="Montserrat"/>
                        </a:rPr>
                        <a:t>, пока не будет нажата кнопка выхода</a:t>
                      </a:r>
                      <a:endParaRPr>
                        <a:solidFill>
                          <a:schemeClr val="dk1"/>
                        </a:solidFill>
                        <a:latin typeface="Montserrat"/>
                        <a:ea typeface="Montserrat"/>
                        <a:cs typeface="Montserrat"/>
                        <a:sym typeface="Montserrat"/>
                      </a:endParaRPr>
                    </a:p>
                  </a:txBody>
                  <a:tcPr marT="91425" marB="91425" marR="91425" marL="91425">
                    <a:lnT cap="flat" cmpd="sng" w="28575">
                      <a:solidFill>
                        <a:schemeClr val="accent5"/>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48"/>
          <p:cNvGrpSpPr/>
          <p:nvPr/>
        </p:nvGrpSpPr>
        <p:grpSpPr>
          <a:xfrm>
            <a:off x="7814798" y="175164"/>
            <a:ext cx="1162236" cy="4798825"/>
            <a:chOff x="4572000" y="241250"/>
            <a:chExt cx="1263300" cy="4798825"/>
          </a:xfrm>
        </p:grpSpPr>
        <p:sp>
          <p:nvSpPr>
            <p:cNvPr id="446" name="Google Shape;446;p48"/>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8"/>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449" name="Google Shape;449;p48"/>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450" name="Google Shape;450;p48"/>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48"/>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457" name="Google Shape;457;p48"/>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2400">
                <a:solidFill>
                  <a:schemeClr val="dk1"/>
                </a:solidFill>
                <a:latin typeface="Consolas"/>
                <a:ea typeface="Consolas"/>
                <a:cs typeface="Consolas"/>
                <a:sym typeface="Consolas"/>
              </a:rPr>
              <a:t>my_win = QWidget()</a:t>
            </a:r>
            <a:endParaRPr sz="2400">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458" name="Google Shape;458;p48"/>
          <p:cNvSpPr/>
          <p:nvPr/>
        </p:nvSpPr>
        <p:spPr>
          <a:xfrm>
            <a:off x="359999" y="2567800"/>
            <a:ext cx="20628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txBox="1"/>
          <p:nvPr/>
        </p:nvSpPr>
        <p:spPr>
          <a:xfrm>
            <a:off x="512848" y="2651800"/>
            <a:ext cx="18069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Объект типа «Окно»</a:t>
            </a:r>
            <a:endParaRPr sz="1800">
              <a:solidFill>
                <a:srgbClr val="FFFFFF"/>
              </a:solidFill>
              <a:latin typeface="Montserrat Medium"/>
              <a:ea typeface="Montserrat Medium"/>
              <a:cs typeface="Montserrat Medium"/>
              <a:sym typeface="Montserrat Medium"/>
            </a:endParaRPr>
          </a:p>
        </p:txBody>
      </p:sp>
      <p:cxnSp>
        <p:nvCxnSpPr>
          <p:cNvPr id="460" name="Google Shape;460;p48"/>
          <p:cNvCxnSpPr/>
          <p:nvPr/>
        </p:nvCxnSpPr>
        <p:spPr>
          <a:xfrm rot="10800000">
            <a:off x="640995" y="1441685"/>
            <a:ext cx="0" cy="996300"/>
          </a:xfrm>
          <a:prstGeom prst="straightConnector1">
            <a:avLst/>
          </a:prstGeom>
          <a:noFill/>
          <a:ln cap="flat" cmpd="sng" w="28575">
            <a:solidFill>
              <a:srgbClr val="000000"/>
            </a:solidFill>
            <a:prstDash val="solid"/>
            <a:round/>
            <a:headEnd len="med" w="med" type="none"/>
            <a:tailEnd len="med" w="med" type="triangle"/>
          </a:ln>
        </p:spPr>
      </p:cxnSp>
      <p:sp>
        <p:nvSpPr>
          <p:cNvPr id="461" name="Google Shape;461;p48"/>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Создание окна приложения</a:t>
            </a:r>
            <a:endParaRPr sz="3000">
              <a:highlight>
                <a:srgbClr val="FFFFFF"/>
              </a:highlight>
              <a:latin typeface="Montserrat ExtraBold"/>
              <a:ea typeface="Montserrat ExtraBold"/>
              <a:cs typeface="Montserrat ExtraBold"/>
              <a:sym typeface="Montserrat ExtraBold"/>
            </a:endParaRPr>
          </a:p>
        </p:txBody>
      </p:sp>
      <p:sp>
        <p:nvSpPr>
          <p:cNvPr id="462" name="Google Shape;462;p48"/>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Montserrat"/>
              <a:ea typeface="Montserrat"/>
              <a:cs typeface="Montserrat"/>
              <a:sym typeface="Montserrat"/>
            </a:endParaRPr>
          </a:p>
        </p:txBody>
      </p:sp>
      <p:sp>
        <p:nvSpPr>
          <p:cNvPr id="463" name="Google Shape;463;p48"/>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Приложение может содержать несколько окон. Например, главное окно и несколько дополнительных.</a:t>
            </a:r>
            <a:endParaRPr i="1">
              <a:latin typeface="Montserrat"/>
              <a:ea typeface="Montserrat"/>
              <a:cs typeface="Montserrat"/>
              <a:sym typeface="Montserrat"/>
            </a:endParaRPr>
          </a:p>
        </p:txBody>
      </p:sp>
      <p:pic>
        <p:nvPicPr>
          <p:cNvPr id="464" name="Google Shape;464;p48"/>
          <p:cNvPicPr preferRelativeResize="0"/>
          <p:nvPr/>
        </p:nvPicPr>
        <p:blipFill rotWithShape="1">
          <a:blip r:embed="rId5">
            <a:alphaModFix/>
          </a:blip>
          <a:srcRect b="0" l="0" r="0" t="0"/>
          <a:stretch/>
        </p:blipFill>
        <p:spPr>
          <a:xfrm>
            <a:off x="4146300" y="1041100"/>
            <a:ext cx="3360300" cy="2643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49"/>
          <p:cNvGrpSpPr/>
          <p:nvPr/>
        </p:nvGrpSpPr>
        <p:grpSpPr>
          <a:xfrm>
            <a:off x="7814798" y="175164"/>
            <a:ext cx="1162236" cy="4798825"/>
            <a:chOff x="4572000" y="241250"/>
            <a:chExt cx="1263300" cy="4798825"/>
          </a:xfrm>
        </p:grpSpPr>
        <p:sp>
          <p:nvSpPr>
            <p:cNvPr id="470" name="Google Shape;470;p49"/>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49"/>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473" name="Google Shape;473;p49"/>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474" name="Google Shape;474;p49"/>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49"/>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481" name="Google Shape;481;p49"/>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Изменение параметров окна</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aphicFrame>
        <p:nvGraphicFramePr>
          <p:cNvPr id="482" name="Google Shape;482;p49"/>
          <p:cNvGraphicFramePr/>
          <p:nvPr/>
        </p:nvGraphicFramePr>
        <p:xfrm>
          <a:off x="373550" y="1104450"/>
          <a:ext cx="3000000" cy="3000000"/>
        </p:xfrm>
        <a:graphic>
          <a:graphicData uri="http://schemas.openxmlformats.org/drawingml/2006/table">
            <a:tbl>
              <a:tblPr>
                <a:noFill/>
                <a:tableStyleId>{FF852ADE-6C94-4F4B-A31D-42D7FC84B910}</a:tableStyleId>
              </a:tblPr>
              <a:tblGrid>
                <a:gridCol w="3913425"/>
                <a:gridCol w="3325575"/>
              </a:tblGrid>
              <a:tr h="489900">
                <a:tc>
                  <a:txBody>
                    <a:bodyPr/>
                    <a:lstStyle/>
                    <a:p>
                      <a:pPr indent="0" lvl="0" marL="0" rtl="0" algn="ctr">
                        <a:spcBef>
                          <a:spcPts val="0"/>
                        </a:spcBef>
                        <a:spcAft>
                          <a:spcPts val="0"/>
                        </a:spcAft>
                        <a:buNone/>
                      </a:pPr>
                      <a:r>
                        <a:rPr i="1" lang="en" sz="1800">
                          <a:latin typeface="Montserrat"/>
                          <a:ea typeface="Montserrat"/>
                          <a:cs typeface="Montserrat"/>
                          <a:sym typeface="Montserrat"/>
                        </a:rPr>
                        <a:t>Метод</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i="1" lang="en" sz="1800">
                          <a:latin typeface="Montserrat"/>
                          <a:ea typeface="Montserrat"/>
                          <a:cs typeface="Montserrat"/>
                          <a:sym typeface="Montserrat"/>
                        </a:rPr>
                        <a:t>Назначение</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lang="en">
                          <a:solidFill>
                            <a:schemeClr val="dk1"/>
                          </a:solidFill>
                          <a:latin typeface="Consolas"/>
                          <a:ea typeface="Consolas"/>
                          <a:cs typeface="Consolas"/>
                          <a:sym typeface="Consolas"/>
                        </a:rPr>
                        <a:t>my_win.setWindowTitle(</a:t>
                      </a:r>
                      <a:r>
                        <a:rPr lang="en">
                          <a:solidFill>
                            <a:srgbClr val="A31515"/>
                          </a:solidFill>
                          <a:latin typeface="Consolas"/>
                          <a:ea typeface="Consolas"/>
                          <a:cs typeface="Consolas"/>
                          <a:sym typeface="Consolas"/>
                        </a:rPr>
                        <a:t>‘Название’</a:t>
                      </a: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lnT cap="flat" cmpd="sng" w="28575">
                      <a:solidFill>
                        <a:schemeClr val="accent5"/>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Установить заголовок окна</a:t>
                      </a:r>
                      <a:endParaRPr>
                        <a:solidFill>
                          <a:schemeClr val="dk1"/>
                        </a:solidFill>
                        <a:latin typeface="Montserrat"/>
                        <a:ea typeface="Montserrat"/>
                        <a:cs typeface="Montserrat"/>
                        <a:sym typeface="Montserrat"/>
                      </a:endParaRPr>
                    </a:p>
                  </a:txBody>
                  <a:tcPr marT="91425" marB="91425" marR="91425" marL="91425">
                    <a:lnT cap="flat" cmpd="sng" w="28575">
                      <a:solidFill>
                        <a:schemeClr val="accent5"/>
                      </a:solidFill>
                      <a:prstDash val="solid"/>
                      <a:round/>
                      <a:headEnd len="sm" w="sm" type="none"/>
                      <a:tailEnd len="sm" w="sm" type="none"/>
                    </a:lnT>
                    <a:lnB cap="flat" cmpd="sng" w="9525">
                      <a:solidFill>
                        <a:srgbClr val="B7B7B7"/>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my_win.move(</a:t>
                      </a:r>
                      <a:r>
                        <a:rPr lang="en">
                          <a:solidFill>
                            <a:srgbClr val="09885A"/>
                          </a:solidFill>
                          <a:latin typeface="Consolas"/>
                          <a:ea typeface="Consolas"/>
                          <a:cs typeface="Consolas"/>
                          <a:sym typeface="Consolas"/>
                        </a:rPr>
                        <a:t>900</a:t>
                      </a:r>
                      <a:r>
                        <a:rPr lang="en">
                          <a:solidFill>
                            <a:schemeClr val="dk1"/>
                          </a:solidFill>
                          <a:latin typeface="Consolas"/>
                          <a:ea typeface="Consolas"/>
                          <a:cs typeface="Consolas"/>
                          <a:sym typeface="Consolas"/>
                        </a:rPr>
                        <a:t>, </a:t>
                      </a:r>
                      <a:r>
                        <a:rPr lang="en">
                          <a:solidFill>
                            <a:srgbClr val="09885A"/>
                          </a:solidFill>
                          <a:latin typeface="Consolas"/>
                          <a:ea typeface="Consolas"/>
                          <a:cs typeface="Consolas"/>
                          <a:sym typeface="Consolas"/>
                        </a:rPr>
                        <a:t>70</a:t>
                      </a: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Появление окна в указанной точке (а не по центру экрана)</a:t>
                      </a:r>
                      <a:endParaRPr>
                        <a:latin typeface="Montserrat"/>
                        <a:ea typeface="Montserrat"/>
                        <a:cs typeface="Montserrat"/>
                        <a:sym typeface="Montserrat"/>
                      </a:endParaRPr>
                    </a:p>
                  </a:txBody>
                  <a:tcPr marT="91425" marB="91425" marR="91425" marL="91425">
                    <a:lnT cap="flat" cmpd="sng" w="9525">
                      <a:solidFill>
                        <a:srgbClr val="B7B7B7"/>
                      </a:solidFill>
                      <a:prstDash val="solid"/>
                      <a:round/>
                      <a:headEnd len="sm" w="sm" type="none"/>
                      <a:tailEnd len="sm" w="sm" type="none"/>
                    </a:lnT>
                  </a:tcPr>
                </a:tc>
              </a:tr>
              <a:tr h="489900">
                <a:tc>
                  <a:txBody>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my_win.resize(</a:t>
                      </a:r>
                      <a:r>
                        <a:rPr lang="en">
                          <a:solidFill>
                            <a:srgbClr val="09885A"/>
                          </a:solidFill>
                          <a:latin typeface="Consolas"/>
                          <a:ea typeface="Consolas"/>
                          <a:cs typeface="Consolas"/>
                          <a:sym typeface="Consolas"/>
                        </a:rPr>
                        <a:t>400</a:t>
                      </a:r>
                      <a:r>
                        <a:rPr lang="en">
                          <a:solidFill>
                            <a:schemeClr val="dk1"/>
                          </a:solidFill>
                          <a:latin typeface="Consolas"/>
                          <a:ea typeface="Consolas"/>
                          <a:cs typeface="Consolas"/>
                          <a:sym typeface="Consolas"/>
                        </a:rPr>
                        <a:t>, </a:t>
                      </a:r>
                      <a:r>
                        <a:rPr lang="en">
                          <a:solidFill>
                            <a:srgbClr val="09885A"/>
                          </a:solidFill>
                          <a:latin typeface="Consolas"/>
                          <a:ea typeface="Consolas"/>
                          <a:cs typeface="Consolas"/>
                          <a:sym typeface="Consolas"/>
                        </a:rPr>
                        <a:t>200</a:t>
                      </a: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Изменение размеров окна </a:t>
                      </a:r>
                      <a:endParaRPr>
                        <a:latin typeface="Montserrat"/>
                        <a:ea typeface="Montserrat"/>
                        <a:cs typeface="Montserrat"/>
                        <a:sym typeface="Montserrat"/>
                      </a:endParaRPr>
                    </a:p>
                  </a:txBody>
                  <a:tcPr marT="91425" marB="91425" marR="91425" marL="91425"/>
                </a:tc>
              </a:tr>
              <a:tr h="489900">
                <a:tc>
                  <a:txBody>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my_win.show()</a:t>
                      </a:r>
                      <a:endParaRPr>
                        <a:latin typeface="Consolas"/>
                        <a:ea typeface="Consolas"/>
                        <a:cs typeface="Consolas"/>
                        <a:sym typeface="Consolas"/>
                      </a:endParaRPr>
                    </a:p>
                  </a:txBody>
                  <a:tcPr marT="91425" marB="91425" marR="91425" marL="91425"/>
                </a:tc>
                <a:tc>
                  <a:txBody>
                    <a:bodyPr/>
                    <a:lstStyle/>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Сделать окно видимым</a:t>
                      </a:r>
                      <a:endParaRPr b="1">
                        <a:latin typeface="Montserrat"/>
                        <a:ea typeface="Montserrat"/>
                        <a:cs typeface="Montserrat"/>
                        <a:sym typeface="Montserrat"/>
                      </a:endParaRPr>
                    </a:p>
                  </a:txBody>
                  <a:tcPr marT="91425" marB="91425" marR="91425" marL="91425"/>
                </a:tc>
              </a:tr>
              <a:tr h="489900">
                <a:tc>
                  <a:txBody>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my_win.hide()</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Скрыть окно</a:t>
                      </a:r>
                      <a:endParaRPr>
                        <a:solidFill>
                          <a:schemeClr val="dk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50"/>
          <p:cNvGrpSpPr/>
          <p:nvPr/>
        </p:nvGrpSpPr>
        <p:grpSpPr>
          <a:xfrm>
            <a:off x="7814798" y="175164"/>
            <a:ext cx="1162236" cy="4798825"/>
            <a:chOff x="4572000" y="241250"/>
            <a:chExt cx="1263300" cy="4798825"/>
          </a:xfrm>
        </p:grpSpPr>
        <p:sp>
          <p:nvSpPr>
            <p:cNvPr id="488" name="Google Shape;488;p50"/>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50"/>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491" name="Google Shape;491;p50"/>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492" name="Google Shape;492;p50"/>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50"/>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499" name="Google Shape;499;p50"/>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2400">
                <a:solidFill>
                  <a:schemeClr val="dk1"/>
                </a:solidFill>
                <a:latin typeface="Consolas"/>
                <a:ea typeface="Consolas"/>
                <a:cs typeface="Consolas"/>
                <a:sym typeface="Consolas"/>
              </a:rPr>
              <a:t>title = QLabel(</a:t>
            </a:r>
            <a:r>
              <a:rPr lang="en" sz="2400">
                <a:solidFill>
                  <a:srgbClr val="A31515"/>
                </a:solidFill>
              </a:rPr>
              <a:t>'Я родился!'</a:t>
            </a:r>
            <a:r>
              <a:rPr lang="en" sz="2400">
                <a:solidFill>
                  <a:schemeClr val="dk1"/>
                </a:solidFill>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b="1" sz="2400">
              <a:highlight>
                <a:srgbClr val="FFFFFF"/>
              </a:highlight>
              <a:latin typeface="Consolas"/>
              <a:ea typeface="Consolas"/>
              <a:cs typeface="Consolas"/>
              <a:sym typeface="Consolas"/>
            </a:endParaRPr>
          </a:p>
        </p:txBody>
      </p:sp>
      <p:sp>
        <p:nvSpPr>
          <p:cNvPr id="500" name="Google Shape;500;p50"/>
          <p:cNvSpPr/>
          <p:nvPr/>
        </p:nvSpPr>
        <p:spPr>
          <a:xfrm>
            <a:off x="360000" y="2567800"/>
            <a:ext cx="17286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txBox="1"/>
          <p:nvPr/>
        </p:nvSpPr>
        <p:spPr>
          <a:xfrm>
            <a:off x="512850" y="2651800"/>
            <a:ext cx="15759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Объект типа «Надпись»</a:t>
            </a:r>
            <a:endParaRPr sz="1800">
              <a:solidFill>
                <a:srgbClr val="FFFFFF"/>
              </a:solidFill>
              <a:latin typeface="Montserrat Medium"/>
              <a:ea typeface="Montserrat Medium"/>
              <a:cs typeface="Montserrat Medium"/>
              <a:sym typeface="Montserrat Medium"/>
            </a:endParaRPr>
          </a:p>
        </p:txBody>
      </p:sp>
      <p:cxnSp>
        <p:nvCxnSpPr>
          <p:cNvPr id="502" name="Google Shape;502;p50"/>
          <p:cNvCxnSpPr/>
          <p:nvPr/>
        </p:nvCxnSpPr>
        <p:spPr>
          <a:xfrm rot="10800000">
            <a:off x="640995" y="1441685"/>
            <a:ext cx="0" cy="996300"/>
          </a:xfrm>
          <a:prstGeom prst="straightConnector1">
            <a:avLst/>
          </a:prstGeom>
          <a:noFill/>
          <a:ln cap="flat" cmpd="sng" w="28575">
            <a:solidFill>
              <a:srgbClr val="000000"/>
            </a:solidFill>
            <a:prstDash val="solid"/>
            <a:round/>
            <a:headEnd len="med" w="med" type="none"/>
            <a:tailEnd len="med" w="med" type="triangle"/>
          </a:ln>
        </p:spPr>
      </p:cxnSp>
      <p:sp>
        <p:nvSpPr>
          <p:cNvPr id="503" name="Google Shape;503;p50"/>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Создание надписей в окне</a:t>
            </a:r>
            <a:endParaRPr sz="3000">
              <a:highlight>
                <a:srgbClr val="FFFFFF"/>
              </a:highlight>
              <a:latin typeface="Montserrat ExtraBold"/>
              <a:ea typeface="Montserrat ExtraBold"/>
              <a:cs typeface="Montserrat ExtraBold"/>
              <a:sym typeface="Montserrat ExtraBold"/>
            </a:endParaRPr>
          </a:p>
        </p:txBody>
      </p:sp>
      <p:sp>
        <p:nvSpPr>
          <p:cNvPr id="504" name="Google Shape;504;p50"/>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Montserrat"/>
              <a:ea typeface="Montserrat"/>
              <a:cs typeface="Montserrat"/>
              <a:sym typeface="Montserrat"/>
            </a:endParaRPr>
          </a:p>
        </p:txBody>
      </p:sp>
      <p:sp>
        <p:nvSpPr>
          <p:cNvPr id="505" name="Google Shape;505;p50"/>
          <p:cNvSpPr/>
          <p:nvPr/>
        </p:nvSpPr>
        <p:spPr>
          <a:xfrm>
            <a:off x="2254900" y="2582950"/>
            <a:ext cx="24972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txBox="1"/>
          <p:nvPr/>
        </p:nvSpPr>
        <p:spPr>
          <a:xfrm>
            <a:off x="2337950" y="2666950"/>
            <a:ext cx="26643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Метод, создающий указанный</a:t>
            </a:r>
            <a:endParaRPr sz="1800">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в скобках текст</a:t>
            </a:r>
            <a:endParaRPr sz="1800">
              <a:solidFill>
                <a:srgbClr val="FFFFFF"/>
              </a:solidFill>
              <a:latin typeface="Montserrat Medium"/>
              <a:ea typeface="Montserrat Medium"/>
              <a:cs typeface="Montserrat Medium"/>
              <a:sym typeface="Montserrat Medium"/>
            </a:endParaRPr>
          </a:p>
        </p:txBody>
      </p:sp>
      <p:cxnSp>
        <p:nvCxnSpPr>
          <p:cNvPr id="507" name="Google Shape;507;p50"/>
          <p:cNvCxnSpPr/>
          <p:nvPr/>
        </p:nvCxnSpPr>
        <p:spPr>
          <a:xfrm rot="10800000">
            <a:off x="2535895" y="1456835"/>
            <a:ext cx="0" cy="9963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51"/>
          <p:cNvGrpSpPr/>
          <p:nvPr/>
        </p:nvGrpSpPr>
        <p:grpSpPr>
          <a:xfrm>
            <a:off x="7814798" y="175164"/>
            <a:ext cx="1162236" cy="4798825"/>
            <a:chOff x="4572000" y="241250"/>
            <a:chExt cx="1263300" cy="4798825"/>
          </a:xfrm>
        </p:grpSpPr>
        <p:sp>
          <p:nvSpPr>
            <p:cNvPr id="513" name="Google Shape;513;p51"/>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51"/>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516" name="Google Shape;516;p51"/>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517" name="Google Shape;517;p51"/>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51"/>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524" name="Google Shape;524;p51"/>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2400">
                <a:solidFill>
                  <a:schemeClr val="dk1"/>
                </a:solidFill>
                <a:latin typeface="Consolas"/>
                <a:ea typeface="Consolas"/>
                <a:cs typeface="Consolas"/>
                <a:sym typeface="Consolas"/>
              </a:rPr>
              <a:t>button = QPushButton(</a:t>
            </a:r>
            <a:r>
              <a:rPr lang="en" sz="2400">
                <a:solidFill>
                  <a:srgbClr val="A31515"/>
                </a:solidFill>
              </a:rPr>
              <a:t>'Подтвердить'</a:t>
            </a:r>
            <a:r>
              <a:rPr lang="en" sz="2400">
                <a:solidFill>
                  <a:schemeClr val="dk1"/>
                </a:solidFill>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b="1" sz="2400">
              <a:latin typeface="Consolas"/>
              <a:ea typeface="Consolas"/>
              <a:cs typeface="Consolas"/>
              <a:sym typeface="Consolas"/>
            </a:endParaRPr>
          </a:p>
        </p:txBody>
      </p:sp>
      <p:sp>
        <p:nvSpPr>
          <p:cNvPr id="525" name="Google Shape;525;p51"/>
          <p:cNvSpPr/>
          <p:nvPr/>
        </p:nvSpPr>
        <p:spPr>
          <a:xfrm>
            <a:off x="360000" y="2567800"/>
            <a:ext cx="1728600" cy="1051500"/>
          </a:xfrm>
          <a:prstGeom prst="roundRect">
            <a:avLst>
              <a:gd fmla="val 970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txBox="1"/>
          <p:nvPr/>
        </p:nvSpPr>
        <p:spPr>
          <a:xfrm>
            <a:off x="512850" y="2651800"/>
            <a:ext cx="1575900" cy="118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Medium"/>
                <a:ea typeface="Montserrat Medium"/>
                <a:cs typeface="Montserrat Medium"/>
                <a:sym typeface="Montserrat Medium"/>
              </a:rPr>
              <a:t>Объект типа «Кнопка»</a:t>
            </a:r>
            <a:endParaRPr sz="1800">
              <a:solidFill>
                <a:srgbClr val="FFFFFF"/>
              </a:solidFill>
              <a:latin typeface="Montserrat Medium"/>
              <a:ea typeface="Montserrat Medium"/>
              <a:cs typeface="Montserrat Medium"/>
              <a:sym typeface="Montserrat Medium"/>
            </a:endParaRPr>
          </a:p>
        </p:txBody>
      </p:sp>
      <p:cxnSp>
        <p:nvCxnSpPr>
          <p:cNvPr id="527" name="Google Shape;527;p51"/>
          <p:cNvCxnSpPr/>
          <p:nvPr/>
        </p:nvCxnSpPr>
        <p:spPr>
          <a:xfrm rot="10800000">
            <a:off x="640995" y="1441685"/>
            <a:ext cx="0" cy="996300"/>
          </a:xfrm>
          <a:prstGeom prst="straightConnector1">
            <a:avLst/>
          </a:prstGeom>
          <a:noFill/>
          <a:ln cap="flat" cmpd="sng" w="28575">
            <a:solidFill>
              <a:srgbClr val="000000"/>
            </a:solidFill>
            <a:prstDash val="solid"/>
            <a:round/>
            <a:headEnd len="med" w="med" type="none"/>
            <a:tailEnd len="med" w="med" type="triangle"/>
          </a:ln>
        </p:spPr>
      </p:cxnSp>
      <p:sp>
        <p:nvSpPr>
          <p:cNvPr id="528" name="Google Shape;528;p51"/>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Создание кнопки в окне</a:t>
            </a:r>
            <a:endParaRPr sz="3000">
              <a:highlight>
                <a:srgbClr val="FFFFFF"/>
              </a:highlight>
              <a:latin typeface="Montserrat ExtraBold"/>
              <a:ea typeface="Montserrat ExtraBold"/>
              <a:cs typeface="Montserrat ExtraBold"/>
              <a:sym typeface="Montserrat ExtraBold"/>
            </a:endParaRPr>
          </a:p>
        </p:txBody>
      </p:sp>
      <p:sp>
        <p:nvSpPr>
          <p:cNvPr id="529" name="Google Shape;529;p51"/>
          <p:cNvSpPr txBox="1"/>
          <p:nvPr/>
        </p:nvSpPr>
        <p:spPr>
          <a:xfrm>
            <a:off x="337125" y="41265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Montserrat"/>
              <a:ea typeface="Montserrat"/>
              <a:cs typeface="Montserrat"/>
              <a:sym typeface="Montserrat"/>
            </a:endParaRPr>
          </a:p>
        </p:txBody>
      </p:sp>
      <p:pic>
        <p:nvPicPr>
          <p:cNvPr id="530" name="Google Shape;530;p51"/>
          <p:cNvPicPr preferRelativeResize="0"/>
          <p:nvPr/>
        </p:nvPicPr>
        <p:blipFill>
          <a:blip r:embed="rId5">
            <a:alphaModFix/>
          </a:blip>
          <a:stretch>
            <a:fillRect/>
          </a:stretch>
        </p:blipFill>
        <p:spPr>
          <a:xfrm>
            <a:off x="3330700" y="1523825"/>
            <a:ext cx="3781425" cy="2095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52"/>
          <p:cNvGrpSpPr/>
          <p:nvPr/>
        </p:nvGrpSpPr>
        <p:grpSpPr>
          <a:xfrm>
            <a:off x="7814798" y="175164"/>
            <a:ext cx="1162236" cy="4798825"/>
            <a:chOff x="4572000" y="241250"/>
            <a:chExt cx="1263300" cy="4798825"/>
          </a:xfrm>
        </p:grpSpPr>
        <p:sp>
          <p:nvSpPr>
            <p:cNvPr id="536" name="Google Shape;536;p52"/>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2"/>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52"/>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539" name="Google Shape;539;p52"/>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540" name="Google Shape;540;p5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52"/>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547" name="Google Shape;547;p52"/>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Создание направляющих линий</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548" name="Google Shape;548;p52"/>
          <p:cNvSpPr txBox="1"/>
          <p:nvPr/>
        </p:nvSpPr>
        <p:spPr>
          <a:xfrm>
            <a:off x="337125" y="42353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Для работы с объектами типа «вертикальная линия» и «горизонтальная линия» нужно подключить соответствующие модули!</a:t>
            </a:r>
            <a:endParaRPr i="1">
              <a:latin typeface="Montserrat"/>
              <a:ea typeface="Montserrat"/>
              <a:cs typeface="Montserrat"/>
              <a:sym typeface="Montserrat"/>
            </a:endParaRPr>
          </a:p>
        </p:txBody>
      </p:sp>
      <p:graphicFrame>
        <p:nvGraphicFramePr>
          <p:cNvPr id="549" name="Google Shape;549;p52"/>
          <p:cNvGraphicFramePr/>
          <p:nvPr/>
        </p:nvGraphicFramePr>
        <p:xfrm>
          <a:off x="373550" y="1104450"/>
          <a:ext cx="3000000" cy="3000000"/>
        </p:xfrm>
        <a:graphic>
          <a:graphicData uri="http://schemas.openxmlformats.org/drawingml/2006/table">
            <a:tbl>
              <a:tblPr>
                <a:noFill/>
                <a:tableStyleId>{FF852ADE-6C94-4F4B-A31D-42D7FC84B910}</a:tableStyleId>
              </a:tblPr>
              <a:tblGrid>
                <a:gridCol w="3892425"/>
                <a:gridCol w="3346575"/>
              </a:tblGrid>
              <a:tr h="489900">
                <a:tc>
                  <a:txBody>
                    <a:bodyPr/>
                    <a:lstStyle/>
                    <a:p>
                      <a:pPr indent="0" lvl="0" marL="0" rtl="0" algn="ctr">
                        <a:spcBef>
                          <a:spcPts val="0"/>
                        </a:spcBef>
                        <a:spcAft>
                          <a:spcPts val="0"/>
                        </a:spcAft>
                        <a:buNone/>
                      </a:pPr>
                      <a:r>
                        <a:rPr i="1" lang="en" sz="1800">
                          <a:latin typeface="Montserrat"/>
                          <a:ea typeface="Montserrat"/>
                          <a:cs typeface="Montserrat"/>
                          <a:sym typeface="Montserrat"/>
                        </a:rPr>
                        <a:t>Метод</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i="1" lang="en" sz="1800">
                          <a:latin typeface="Montserrat"/>
                          <a:ea typeface="Montserrat"/>
                          <a:cs typeface="Montserrat"/>
                          <a:sym typeface="Montserrat"/>
                        </a:rPr>
                        <a:t>Назначение</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v_line = QVBoxLayout()</a:t>
                      </a:r>
                      <a:endParaRPr sz="2400">
                        <a:solidFill>
                          <a:schemeClr val="dk1"/>
                        </a:solidFill>
                        <a:latin typeface="Consolas"/>
                        <a:ea typeface="Consolas"/>
                        <a:cs typeface="Consolas"/>
                        <a:sym typeface="Consolas"/>
                      </a:endParaRPr>
                    </a:p>
                  </a:txBody>
                  <a:tcPr marT="91425" marB="91425" marR="91425" marL="91425">
                    <a:lnT cap="flat" cmpd="sng" w="28575">
                      <a:solidFill>
                        <a:schemeClr val="accent5"/>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Создание вертикальной линии</a:t>
                      </a:r>
                      <a:r>
                        <a:rPr lang="en">
                          <a:solidFill>
                            <a:schemeClr val="dk1"/>
                          </a:solidFill>
                          <a:latin typeface="Montserrat"/>
                          <a:ea typeface="Montserrat"/>
                          <a:cs typeface="Montserrat"/>
                          <a:sym typeface="Montserrat"/>
                        </a:rPr>
                        <a:t>, по которой можно будет выровнять элементы приложения</a:t>
                      </a:r>
                      <a:endParaRPr>
                        <a:solidFill>
                          <a:schemeClr val="dk1"/>
                        </a:solidFill>
                        <a:latin typeface="Montserrat"/>
                        <a:ea typeface="Montserrat"/>
                        <a:cs typeface="Montserrat"/>
                        <a:sym typeface="Montserrat"/>
                      </a:endParaRPr>
                    </a:p>
                  </a:txBody>
                  <a:tcPr marT="91425" marB="91425" marR="91425" marL="91425">
                    <a:lnT cap="flat" cmpd="sng" w="28575">
                      <a:solidFill>
                        <a:schemeClr val="accent5"/>
                      </a:solidFill>
                      <a:prstDash val="solid"/>
                      <a:round/>
                      <a:headEnd len="sm" w="sm" type="none"/>
                      <a:tailEnd len="sm" w="sm" type="none"/>
                    </a:lnT>
                    <a:lnB cap="flat" cmpd="sng" w="9525">
                      <a:solidFill>
                        <a:srgbClr val="B7B7B7"/>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lang="en" sz="2400">
                          <a:solidFill>
                            <a:schemeClr val="dk1"/>
                          </a:solidFill>
                          <a:highlight>
                            <a:srgbClr val="FFFFFF"/>
                          </a:highlight>
                          <a:latin typeface="Consolas"/>
                          <a:ea typeface="Consolas"/>
                          <a:cs typeface="Consolas"/>
                          <a:sym typeface="Consolas"/>
                        </a:rPr>
                        <a:t>h_line = QHBoxLayout()</a:t>
                      </a:r>
                      <a:endParaRPr sz="2400">
                        <a:solidFill>
                          <a:schemeClr val="dk1"/>
                        </a:solidFill>
                        <a:latin typeface="Consolas"/>
                        <a:ea typeface="Consolas"/>
                        <a:cs typeface="Consolas"/>
                        <a:sym typeface="Consolas"/>
                      </a:endParaRPr>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Создание горизонтальной линии</a:t>
                      </a:r>
                      <a:r>
                        <a:rPr lang="en">
                          <a:solidFill>
                            <a:schemeClr val="dk1"/>
                          </a:solidFill>
                          <a:latin typeface="Montserrat"/>
                          <a:ea typeface="Montserrat"/>
                          <a:cs typeface="Montserrat"/>
                          <a:sym typeface="Montserrat"/>
                        </a:rPr>
                        <a:t> (аналогично)</a:t>
                      </a:r>
                      <a:endParaRPr>
                        <a:latin typeface="Montserrat"/>
                        <a:ea typeface="Montserrat"/>
                        <a:cs typeface="Montserrat"/>
                        <a:sym typeface="Montserrat"/>
                      </a:endParaRPr>
                    </a:p>
                  </a:txBody>
                  <a:tcPr marT="91425" marB="91425" marR="91425" marL="91425">
                    <a:lnT cap="flat" cmpd="sng" w="9525">
                      <a:solidFill>
                        <a:srgbClr val="B7B7B7"/>
                      </a:solidFill>
                      <a:prstDash val="solid"/>
                      <a:round/>
                      <a:headEnd len="sm" w="sm" type="none"/>
                      <a:tailEnd len="sm" w="sm" type="none"/>
                    </a:lnT>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53"/>
          <p:cNvGrpSpPr/>
          <p:nvPr/>
        </p:nvGrpSpPr>
        <p:grpSpPr>
          <a:xfrm>
            <a:off x="7814798" y="175164"/>
            <a:ext cx="1162236" cy="4798825"/>
            <a:chOff x="4572000" y="241250"/>
            <a:chExt cx="1263300" cy="4798825"/>
          </a:xfrm>
        </p:grpSpPr>
        <p:sp>
          <p:nvSpPr>
            <p:cNvPr id="555" name="Google Shape;555;p53"/>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53"/>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558" name="Google Shape;558;p53"/>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559" name="Google Shape;559;p5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53"/>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566" name="Google Shape;566;p53"/>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Добавление объекта к линии</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567" name="Google Shape;567;p53"/>
          <p:cNvSpPr txBox="1"/>
          <p:nvPr/>
        </p:nvSpPr>
        <p:spPr>
          <a:xfrm>
            <a:off x="337125" y="4235313"/>
            <a:ext cx="7169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Для работы с объектами типа «вертикальная линия» и «горизонтальная линия» нужно подключить соответствующие модули!</a:t>
            </a:r>
            <a:endParaRPr i="1">
              <a:latin typeface="Montserrat"/>
              <a:ea typeface="Montserrat"/>
              <a:cs typeface="Montserrat"/>
              <a:sym typeface="Montserrat"/>
            </a:endParaRPr>
          </a:p>
        </p:txBody>
      </p:sp>
      <p:graphicFrame>
        <p:nvGraphicFramePr>
          <p:cNvPr id="568" name="Google Shape;568;p53"/>
          <p:cNvGraphicFramePr/>
          <p:nvPr/>
        </p:nvGraphicFramePr>
        <p:xfrm>
          <a:off x="373550" y="1104450"/>
          <a:ext cx="3000000" cy="3000000"/>
        </p:xfrm>
        <a:graphic>
          <a:graphicData uri="http://schemas.openxmlformats.org/drawingml/2006/table">
            <a:tbl>
              <a:tblPr>
                <a:noFill/>
                <a:tableStyleId>{FF852ADE-6C94-4F4B-A31D-42D7FC84B910}</a:tableStyleId>
              </a:tblPr>
              <a:tblGrid>
                <a:gridCol w="3892425"/>
                <a:gridCol w="3346575"/>
              </a:tblGrid>
              <a:tr h="489900">
                <a:tc>
                  <a:txBody>
                    <a:bodyPr/>
                    <a:lstStyle/>
                    <a:p>
                      <a:pPr indent="0" lvl="0" marL="0" rtl="0" algn="ctr">
                        <a:spcBef>
                          <a:spcPts val="0"/>
                        </a:spcBef>
                        <a:spcAft>
                          <a:spcPts val="0"/>
                        </a:spcAft>
                        <a:buNone/>
                      </a:pPr>
                      <a:r>
                        <a:rPr i="1" lang="en" sz="1800">
                          <a:latin typeface="Montserrat"/>
                          <a:ea typeface="Montserrat"/>
                          <a:cs typeface="Montserrat"/>
                          <a:sym typeface="Montserrat"/>
                        </a:rPr>
                        <a:t>Метод</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i="1" lang="en" sz="1800">
                          <a:latin typeface="Montserrat"/>
                          <a:ea typeface="Montserrat"/>
                          <a:cs typeface="Montserrat"/>
                          <a:sym typeface="Montserrat"/>
                        </a:rPr>
                        <a:t>Назначение</a:t>
                      </a:r>
                      <a:endParaRPr i="1" sz="1800">
                        <a:latin typeface="Montserrat"/>
                        <a:ea typeface="Montserrat"/>
                        <a:cs typeface="Montserrat"/>
                        <a:sym typeface="Montserrat"/>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b="1" lang="en">
                          <a:solidFill>
                            <a:schemeClr val="dk1"/>
                          </a:solidFill>
                          <a:highlight>
                            <a:srgbClr val="FFFFFF"/>
                          </a:highlight>
                          <a:latin typeface="Consolas"/>
                          <a:ea typeface="Consolas"/>
                          <a:cs typeface="Consolas"/>
                          <a:sym typeface="Consolas"/>
                        </a:rPr>
                        <a:t>v_line</a:t>
                      </a:r>
                      <a:r>
                        <a:rPr lang="en">
                          <a:solidFill>
                            <a:schemeClr val="dk1"/>
                          </a:solidFill>
                          <a:highlight>
                            <a:srgbClr val="FFFFFF"/>
                          </a:highlight>
                          <a:latin typeface="Consolas"/>
                          <a:ea typeface="Consolas"/>
                          <a:cs typeface="Consolas"/>
                          <a:sym typeface="Consolas"/>
                        </a:rPr>
                        <a:t>.addWidget(</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F"/>
                          </a:highlight>
                          <a:latin typeface="Consolas"/>
                          <a:ea typeface="Consolas"/>
                          <a:cs typeface="Consolas"/>
                          <a:sym typeface="Consolas"/>
                        </a:rPr>
                        <a:t>   title, </a:t>
                      </a:r>
                      <a:r>
                        <a:rPr lang="en">
                          <a:solidFill>
                            <a:srgbClr val="001080"/>
                          </a:solidFill>
                          <a:highlight>
                            <a:srgbClr val="FFFFFF"/>
                          </a:highlight>
                          <a:latin typeface="Consolas"/>
                          <a:ea typeface="Consolas"/>
                          <a:cs typeface="Consolas"/>
                          <a:sym typeface="Consolas"/>
                        </a:rPr>
                        <a:t>alignment</a:t>
                      </a:r>
                      <a:r>
                        <a:rPr lang="en">
                          <a:solidFill>
                            <a:schemeClr val="dk1"/>
                          </a:solidFill>
                          <a:highlight>
                            <a:srgbClr val="FFFFFF"/>
                          </a:highlight>
                          <a:latin typeface="Consolas"/>
                          <a:ea typeface="Consolas"/>
                          <a:cs typeface="Consolas"/>
                          <a:sym typeface="Consolas"/>
                        </a:rPr>
                        <a:t> = Qt.AlignCenter</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txBody>
                  <a:tcPr marT="91425" marB="91425" marR="91425" marL="91425">
                    <a:lnT cap="flat" cmpd="sng" w="28575">
                      <a:solidFill>
                        <a:schemeClr val="accent5"/>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Добавить надпись к вертикальной линии; расположить надпись по центру</a:t>
                      </a:r>
                      <a:endParaRPr>
                        <a:solidFill>
                          <a:schemeClr val="dk1"/>
                        </a:solidFill>
                        <a:latin typeface="Montserrat"/>
                        <a:ea typeface="Montserrat"/>
                        <a:cs typeface="Montserrat"/>
                        <a:sym typeface="Montserrat"/>
                      </a:endParaRPr>
                    </a:p>
                  </a:txBody>
                  <a:tcPr marT="91425" marB="91425" marR="91425" marL="91425">
                    <a:lnT cap="flat" cmpd="sng" w="28575">
                      <a:solidFill>
                        <a:schemeClr val="accent5"/>
                      </a:solidFill>
                      <a:prstDash val="solid"/>
                      <a:round/>
                      <a:headEnd len="sm" w="sm" type="none"/>
                      <a:tailEnd len="sm" w="sm" type="none"/>
                    </a:lnT>
                    <a:lnB cap="flat" cmpd="sng" w="9525">
                      <a:solidFill>
                        <a:srgbClr val="B7B7B7"/>
                      </a:solidFill>
                      <a:prstDash val="solid"/>
                      <a:round/>
                      <a:headEnd len="sm" w="sm" type="none"/>
                      <a:tailEnd len="sm" w="sm" type="none"/>
                    </a:lnB>
                  </a:tcPr>
                </a:tc>
              </a:tr>
              <a:tr h="489900">
                <a:tc>
                  <a:txBody>
                    <a:bodyPr/>
                    <a:lstStyle/>
                    <a:p>
                      <a:pPr indent="0" lvl="0" marL="0" rtl="0" algn="l">
                        <a:lnSpc>
                          <a:spcPct val="150000"/>
                        </a:lnSpc>
                        <a:spcBef>
                          <a:spcPts val="0"/>
                        </a:spcBef>
                        <a:spcAft>
                          <a:spcPts val="0"/>
                        </a:spcAft>
                        <a:buNone/>
                      </a:pPr>
                      <a:r>
                        <a:rPr lang="en">
                          <a:solidFill>
                            <a:schemeClr val="dk1"/>
                          </a:solidFill>
                          <a:highlight>
                            <a:srgbClr val="FFFFFF"/>
                          </a:highlight>
                          <a:latin typeface="Consolas"/>
                          <a:ea typeface="Consolas"/>
                          <a:cs typeface="Consolas"/>
                          <a:sym typeface="Consolas"/>
                        </a:rPr>
                        <a:t>my_win.setLayout(</a:t>
                      </a:r>
                      <a:r>
                        <a:rPr b="1" lang="en">
                          <a:solidFill>
                            <a:schemeClr val="dk1"/>
                          </a:solidFill>
                          <a:highlight>
                            <a:srgbClr val="FFFFFF"/>
                          </a:highlight>
                          <a:latin typeface="Consolas"/>
                          <a:ea typeface="Consolas"/>
                          <a:cs typeface="Consolas"/>
                          <a:sym typeface="Consolas"/>
                        </a:rPr>
                        <a:t>v_line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Добавить получившуюся линию и её объекты в окно приложения</a:t>
                      </a:r>
                      <a:endParaRPr>
                        <a:latin typeface="Montserrat"/>
                        <a:ea typeface="Montserrat"/>
                        <a:cs typeface="Montserrat"/>
                        <a:sym typeface="Montserrat"/>
                      </a:endParaRPr>
                    </a:p>
                  </a:txBody>
                  <a:tcPr marT="91425" marB="91425" marR="91425" marL="91425">
                    <a:lnT cap="flat" cmpd="sng" w="9525">
                      <a:solidFill>
                        <a:srgbClr val="B7B7B7"/>
                      </a:solidFill>
                      <a:prstDash val="solid"/>
                      <a:round/>
                      <a:headEnd len="sm" w="sm" type="none"/>
                      <a:tailEnd len="sm" w="sm" type="none"/>
                    </a:lnT>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54"/>
          <p:cNvGrpSpPr/>
          <p:nvPr/>
        </p:nvGrpSpPr>
        <p:grpSpPr>
          <a:xfrm>
            <a:off x="7814798" y="175164"/>
            <a:ext cx="1162236" cy="4798825"/>
            <a:chOff x="4572000" y="241250"/>
            <a:chExt cx="1263300" cy="4798825"/>
          </a:xfrm>
        </p:grpSpPr>
        <p:sp>
          <p:nvSpPr>
            <p:cNvPr id="574" name="Google Shape;574;p54"/>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54"/>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577" name="Google Shape;577;p54"/>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578" name="Google Shape;578;p5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54"/>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585" name="Google Shape;585;p54"/>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Расположение элементов по вертикали</a:t>
            </a:r>
            <a:endParaRPr sz="3000">
              <a:highlight>
                <a:srgbClr val="FFFFFF"/>
              </a:highlight>
              <a:latin typeface="Montserrat ExtraBold"/>
              <a:ea typeface="Montserrat ExtraBold"/>
              <a:cs typeface="Montserrat ExtraBold"/>
              <a:sym typeface="Montserrat ExtraBold"/>
            </a:endParaRPr>
          </a:p>
        </p:txBody>
      </p:sp>
      <p:pic>
        <p:nvPicPr>
          <p:cNvPr id="586" name="Google Shape;586;p54"/>
          <p:cNvPicPr preferRelativeResize="0"/>
          <p:nvPr/>
        </p:nvPicPr>
        <p:blipFill>
          <a:blip r:embed="rId5">
            <a:alphaModFix/>
          </a:blip>
          <a:stretch>
            <a:fillRect/>
          </a:stretch>
        </p:blipFill>
        <p:spPr>
          <a:xfrm>
            <a:off x="3652925" y="1825167"/>
            <a:ext cx="3906150" cy="2356301"/>
          </a:xfrm>
          <a:prstGeom prst="rect">
            <a:avLst/>
          </a:prstGeom>
          <a:noFill/>
          <a:ln cap="flat" cmpd="sng" w="9525">
            <a:solidFill>
              <a:srgbClr val="434343"/>
            </a:solidFill>
            <a:prstDash val="solid"/>
            <a:round/>
            <a:headEnd len="sm" w="sm" type="none"/>
            <a:tailEnd len="sm" w="sm" type="none"/>
          </a:ln>
        </p:spPr>
      </p:pic>
      <p:sp>
        <p:nvSpPr>
          <p:cNvPr id="587" name="Google Shape;587;p54"/>
          <p:cNvSpPr txBox="1"/>
          <p:nvPr/>
        </p:nvSpPr>
        <p:spPr>
          <a:xfrm>
            <a:off x="398875" y="1403575"/>
            <a:ext cx="2824800" cy="3307200"/>
          </a:xfrm>
          <a:prstGeom prst="rect">
            <a:avLst/>
          </a:prstGeom>
          <a:noFill/>
          <a:ln>
            <a:noFill/>
          </a:ln>
        </p:spPr>
        <p:txBody>
          <a:bodyPr anchorCtr="0" anchor="t" bIns="91425" lIns="91425" spcFirstLastPara="1" rIns="91425" wrap="square" tIns="91425">
            <a:noAutofit/>
          </a:bodyPr>
          <a:lstStyle/>
          <a:p>
            <a:pPr indent="57150" lvl="0" marL="57150" rtl="0" algn="l">
              <a:spcBef>
                <a:spcPts val="0"/>
              </a:spcBef>
              <a:spcAft>
                <a:spcPts val="0"/>
              </a:spcAft>
              <a:buSzPts val="1800"/>
              <a:buFont typeface="Montserrat"/>
              <a:buAutoNum type="arabicPeriod"/>
            </a:pPr>
            <a:r>
              <a:rPr lang="en" sz="1800">
                <a:latin typeface="Montserrat"/>
                <a:ea typeface="Montserrat"/>
                <a:cs typeface="Montserrat"/>
                <a:sym typeface="Montserrat"/>
              </a:rPr>
              <a:t>Создана одна вертикальная линия.</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57150" lvl="0" marL="57150" rtl="0" algn="l">
              <a:spcBef>
                <a:spcPts val="0"/>
              </a:spcBef>
              <a:spcAft>
                <a:spcPts val="0"/>
              </a:spcAft>
              <a:buSzPts val="1800"/>
              <a:buFont typeface="Montserrat"/>
              <a:buAutoNum type="arabicPeriod"/>
            </a:pPr>
            <a:r>
              <a:rPr lang="en" sz="1800">
                <a:latin typeface="Montserrat"/>
                <a:ea typeface="Montserrat"/>
                <a:cs typeface="Montserrat"/>
                <a:sym typeface="Montserrat"/>
              </a:rPr>
              <a:t>Два объекта добавлены к линии и выровнены по центру.</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57150" lvl="0" marL="57150" rtl="0" algn="l">
              <a:spcBef>
                <a:spcPts val="0"/>
              </a:spcBef>
              <a:spcAft>
                <a:spcPts val="0"/>
              </a:spcAft>
              <a:buSzPts val="1800"/>
              <a:buFont typeface="Montserrat"/>
              <a:buAutoNum type="arabicPeriod"/>
            </a:pPr>
            <a:r>
              <a:rPr lang="en" sz="1800">
                <a:latin typeface="Montserrat"/>
                <a:ea typeface="Montserrat"/>
                <a:cs typeface="Montserrat"/>
                <a:sym typeface="Montserrat"/>
              </a:rPr>
              <a:t>Вертикальная линия добавлена к окну.</a:t>
            </a:r>
            <a:endParaRPr sz="1800">
              <a:latin typeface="Montserrat"/>
              <a:ea typeface="Montserrat"/>
              <a:cs typeface="Montserrat"/>
              <a:sym typeface="Montserrat"/>
            </a:endParaRPr>
          </a:p>
        </p:txBody>
      </p:sp>
      <p:cxnSp>
        <p:nvCxnSpPr>
          <p:cNvPr id="588" name="Google Shape;588;p54"/>
          <p:cNvCxnSpPr/>
          <p:nvPr/>
        </p:nvCxnSpPr>
        <p:spPr>
          <a:xfrm rot="10800000">
            <a:off x="5621456" y="1474812"/>
            <a:ext cx="0" cy="3237600"/>
          </a:xfrm>
          <a:prstGeom prst="straightConnector1">
            <a:avLst/>
          </a:prstGeom>
          <a:noFill/>
          <a:ln cap="flat" cmpd="sng" w="28575">
            <a:solidFill>
              <a:srgbClr val="666666"/>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nvSpPr>
        <p:spPr>
          <a:xfrm>
            <a:off x="368800" y="360000"/>
            <a:ext cx="70995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Что такое </a:t>
            </a:r>
            <a:r>
              <a:rPr lang="en" sz="4800">
                <a:solidFill>
                  <a:schemeClr val="accent2"/>
                </a:solidFill>
                <a:latin typeface="Montserrat ExtraBold"/>
                <a:ea typeface="Montserrat ExtraBold"/>
                <a:cs typeface="Montserrat ExtraBold"/>
                <a:sym typeface="Montserrat ExtraBold"/>
              </a:rPr>
              <a:t>событие</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pic>
        <p:nvPicPr>
          <p:cNvPr id="112" name="Google Shape;112;p28"/>
          <p:cNvPicPr preferRelativeResize="0"/>
          <p:nvPr/>
        </p:nvPicPr>
        <p:blipFill>
          <a:blip r:embed="rId3">
            <a:alphaModFix/>
          </a:blip>
          <a:stretch>
            <a:fillRect/>
          </a:stretch>
        </p:blipFill>
        <p:spPr>
          <a:xfrm>
            <a:off x="3366325" y="5389430"/>
            <a:ext cx="3422263" cy="2211750"/>
          </a:xfrm>
          <a:prstGeom prst="rect">
            <a:avLst/>
          </a:prstGeom>
          <a:noFill/>
          <a:ln>
            <a:noFill/>
          </a:ln>
        </p:spPr>
      </p:pic>
      <p:pic>
        <p:nvPicPr>
          <p:cNvPr id="113" name="Google Shape;113;p28"/>
          <p:cNvPicPr preferRelativeResize="0"/>
          <p:nvPr/>
        </p:nvPicPr>
        <p:blipFill rotWithShape="1">
          <a:blip r:embed="rId4">
            <a:alphaModFix/>
          </a:blip>
          <a:srcRect b="3073" l="12015" r="8568" t="15187"/>
          <a:stretch/>
        </p:blipFill>
        <p:spPr>
          <a:xfrm>
            <a:off x="368808" y="5389425"/>
            <a:ext cx="2824794" cy="2211749"/>
          </a:xfrm>
          <a:prstGeom prst="rect">
            <a:avLst/>
          </a:prstGeom>
          <a:noFill/>
          <a:ln>
            <a:noFill/>
          </a:ln>
        </p:spPr>
      </p:pic>
      <p:grpSp>
        <p:nvGrpSpPr>
          <p:cNvPr id="114" name="Google Shape;114;p28"/>
          <p:cNvGrpSpPr/>
          <p:nvPr/>
        </p:nvGrpSpPr>
        <p:grpSpPr>
          <a:xfrm>
            <a:off x="7814798" y="175164"/>
            <a:ext cx="1162236" cy="4798825"/>
            <a:chOff x="4572000" y="241250"/>
            <a:chExt cx="1263300" cy="4798825"/>
          </a:xfrm>
        </p:grpSpPr>
        <p:sp>
          <p:nvSpPr>
            <p:cNvPr id="115" name="Google Shape;115;p28"/>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8"/>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8"/>
          <p:cNvSpPr txBox="1"/>
          <p:nvPr/>
        </p:nvSpPr>
        <p:spPr>
          <a:xfrm rot="-5400000">
            <a:off x="6587625" y="2519825"/>
            <a:ext cx="32751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Повторение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пройденного материала</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FFFFFF"/>
              </a:solidFill>
              <a:latin typeface="Montserrat"/>
              <a:ea typeface="Montserrat"/>
              <a:cs typeface="Montserrat"/>
              <a:sym typeface="Montserrat"/>
            </a:endParaRPr>
          </a:p>
        </p:txBody>
      </p:sp>
      <p:pic>
        <p:nvPicPr>
          <p:cNvPr id="118" name="Google Shape;118;p28"/>
          <p:cNvPicPr preferRelativeResize="0"/>
          <p:nvPr/>
        </p:nvPicPr>
        <p:blipFill>
          <a:blip r:embed="rId5">
            <a:alphaModFix/>
          </a:blip>
          <a:stretch>
            <a:fillRect/>
          </a:stretch>
        </p:blipFill>
        <p:spPr>
          <a:xfrm>
            <a:off x="8678050" y="3792329"/>
            <a:ext cx="211887" cy="278425"/>
          </a:xfrm>
          <a:prstGeom prst="rect">
            <a:avLst/>
          </a:prstGeom>
          <a:noFill/>
          <a:ln>
            <a:noFill/>
          </a:ln>
        </p:spPr>
      </p:pic>
      <p:sp>
        <p:nvSpPr>
          <p:cNvPr id="119" name="Google Shape;119;p2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8"/>
          <p:cNvPicPr preferRelativeResize="0"/>
          <p:nvPr/>
        </p:nvPicPr>
        <p:blipFill>
          <a:blip r:embed="rId6">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55"/>
          <p:cNvGrpSpPr/>
          <p:nvPr/>
        </p:nvGrpSpPr>
        <p:grpSpPr>
          <a:xfrm>
            <a:off x="7814798" y="175164"/>
            <a:ext cx="1162236" cy="4798825"/>
            <a:chOff x="4572000" y="241250"/>
            <a:chExt cx="1263300" cy="4798825"/>
          </a:xfrm>
        </p:grpSpPr>
        <p:sp>
          <p:nvSpPr>
            <p:cNvPr id="594" name="Google Shape;594;p55"/>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55"/>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597" name="Google Shape;597;p55"/>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598" name="Google Shape;598;p55"/>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55"/>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605" name="Google Shape;605;p55"/>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Расположение элементов по вертикали</a:t>
            </a:r>
            <a:endParaRPr sz="3000">
              <a:highlight>
                <a:srgbClr val="FFFFFF"/>
              </a:highlight>
              <a:latin typeface="Montserrat ExtraBold"/>
              <a:ea typeface="Montserrat ExtraBold"/>
              <a:cs typeface="Montserrat ExtraBold"/>
              <a:sym typeface="Montserrat ExtraBold"/>
            </a:endParaRPr>
          </a:p>
        </p:txBody>
      </p:sp>
      <p:pic>
        <p:nvPicPr>
          <p:cNvPr id="606" name="Google Shape;606;p55"/>
          <p:cNvPicPr preferRelativeResize="0"/>
          <p:nvPr/>
        </p:nvPicPr>
        <p:blipFill>
          <a:blip r:embed="rId5">
            <a:alphaModFix/>
          </a:blip>
          <a:stretch>
            <a:fillRect/>
          </a:stretch>
        </p:blipFill>
        <p:spPr>
          <a:xfrm>
            <a:off x="5592969" y="2178975"/>
            <a:ext cx="2106156" cy="1270500"/>
          </a:xfrm>
          <a:prstGeom prst="rect">
            <a:avLst/>
          </a:prstGeom>
          <a:noFill/>
          <a:ln cap="flat" cmpd="sng" w="9525">
            <a:solidFill>
              <a:srgbClr val="434343"/>
            </a:solidFill>
            <a:prstDash val="solid"/>
            <a:round/>
            <a:headEnd len="sm" w="sm" type="none"/>
            <a:tailEnd len="sm" w="sm" type="none"/>
          </a:ln>
        </p:spPr>
      </p:pic>
      <p:sp>
        <p:nvSpPr>
          <p:cNvPr id="607" name="Google Shape;607;p55"/>
          <p:cNvSpPr txBox="1"/>
          <p:nvPr/>
        </p:nvSpPr>
        <p:spPr>
          <a:xfrm>
            <a:off x="374475" y="1393075"/>
            <a:ext cx="5218500" cy="330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line = QVBoxLayout()</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rgbClr val="008000"/>
                </a:solidFill>
                <a:highlight>
                  <a:srgbClr val="FFFFFF"/>
                </a:highlight>
                <a:latin typeface="Consolas"/>
                <a:ea typeface="Consolas"/>
                <a:cs typeface="Consolas"/>
                <a:sym typeface="Consolas"/>
              </a:rPr>
              <a:t>#создание 2 объектов</a:t>
            </a:r>
            <a:endParaRPr>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title = QLabel(</a:t>
            </a:r>
            <a:r>
              <a:rPr lang="en">
                <a:solidFill>
                  <a:srgbClr val="A31515"/>
                </a:solidFill>
                <a:highlight>
                  <a:srgbClr val="FFFFFF"/>
                </a:highlight>
                <a:latin typeface="Consolas"/>
                <a:ea typeface="Consolas"/>
                <a:cs typeface="Consolas"/>
                <a:sym typeface="Consolas"/>
              </a:rPr>
              <a:t>'Нажми на кнопку, получишь результат'</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button = QPushButton(</a:t>
            </a:r>
            <a:r>
              <a:rPr lang="en">
                <a:solidFill>
                  <a:srgbClr val="A31515"/>
                </a:solidFill>
                <a:highlight>
                  <a:srgbClr val="FFFFFF"/>
                </a:highlight>
                <a:latin typeface="Consolas"/>
                <a:ea typeface="Consolas"/>
                <a:cs typeface="Consolas"/>
                <a:sym typeface="Consolas"/>
              </a:rPr>
              <a:t>'Подтвердить'</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rgbClr val="008000"/>
                </a:solidFill>
                <a:highlight>
                  <a:srgbClr val="FFFFFF"/>
                </a:highlight>
                <a:latin typeface="Consolas"/>
                <a:ea typeface="Consolas"/>
                <a:cs typeface="Consolas"/>
                <a:sym typeface="Consolas"/>
              </a:rPr>
              <a:t>#добавление обоих объектов в линию</a:t>
            </a:r>
            <a:endParaRPr>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line.addWidget(title, </a:t>
            </a:r>
            <a:r>
              <a:rPr lang="en">
                <a:solidFill>
                  <a:srgbClr val="001080"/>
                </a:solidFill>
                <a:highlight>
                  <a:srgbClr val="FFFFFF"/>
                </a:highlight>
                <a:latin typeface="Consolas"/>
                <a:ea typeface="Consolas"/>
                <a:cs typeface="Consolas"/>
                <a:sym typeface="Consolas"/>
              </a:rPr>
              <a:t>alignment</a:t>
            </a:r>
            <a:r>
              <a:rPr lang="en">
                <a:solidFill>
                  <a:schemeClr val="dk1"/>
                </a:solidFill>
                <a:highlight>
                  <a:srgbClr val="FFFFFF"/>
                </a:highlight>
                <a:latin typeface="Consolas"/>
                <a:ea typeface="Consolas"/>
                <a:cs typeface="Consolas"/>
                <a:sym typeface="Consolas"/>
              </a:rPr>
              <a:t> = Qt.AlignCenter)</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line.addWidget(button, </a:t>
            </a:r>
            <a:r>
              <a:rPr lang="en">
                <a:solidFill>
                  <a:srgbClr val="001080"/>
                </a:solidFill>
                <a:highlight>
                  <a:srgbClr val="FFFFFF"/>
                </a:highlight>
                <a:latin typeface="Consolas"/>
                <a:ea typeface="Consolas"/>
                <a:cs typeface="Consolas"/>
                <a:sym typeface="Consolas"/>
              </a:rPr>
              <a:t>alignment</a:t>
            </a:r>
            <a:r>
              <a:rPr lang="en">
                <a:solidFill>
                  <a:schemeClr val="dk1"/>
                </a:solidFill>
                <a:highlight>
                  <a:srgbClr val="FFFFFF"/>
                </a:highlight>
                <a:latin typeface="Consolas"/>
                <a:ea typeface="Consolas"/>
                <a:cs typeface="Consolas"/>
                <a:sym typeface="Consolas"/>
              </a:rPr>
              <a:t> = Qt.AlignCenter)</a:t>
            </a:r>
            <a:endParaRPr>
              <a:solidFill>
                <a:schemeClr val="dk1"/>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my_win.setLayout(line)</a:t>
            </a:r>
            <a:endParaRPr>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solidFill>
                <a:schemeClr val="dk1"/>
              </a:solidFill>
              <a:highlight>
                <a:srgbClr val="FFFFFF"/>
              </a:highlight>
              <a:latin typeface="Consolas"/>
              <a:ea typeface="Consolas"/>
              <a:cs typeface="Consolas"/>
              <a:sym typeface="Consolas"/>
            </a:endParaRPr>
          </a:p>
        </p:txBody>
      </p:sp>
      <p:cxnSp>
        <p:nvCxnSpPr>
          <p:cNvPr id="608" name="Google Shape;608;p55"/>
          <p:cNvCxnSpPr/>
          <p:nvPr/>
        </p:nvCxnSpPr>
        <p:spPr>
          <a:xfrm rot="10800000">
            <a:off x="6650150" y="1730750"/>
            <a:ext cx="0" cy="2237100"/>
          </a:xfrm>
          <a:prstGeom prst="straightConnector1">
            <a:avLst/>
          </a:prstGeom>
          <a:noFill/>
          <a:ln cap="flat" cmpd="sng" w="28575">
            <a:solidFill>
              <a:srgbClr val="666666"/>
            </a:solidFill>
            <a:prstDash val="dash"/>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56"/>
          <p:cNvGrpSpPr/>
          <p:nvPr/>
        </p:nvGrpSpPr>
        <p:grpSpPr>
          <a:xfrm>
            <a:off x="7814798" y="175164"/>
            <a:ext cx="1162236" cy="4798825"/>
            <a:chOff x="4572000" y="241250"/>
            <a:chExt cx="1263300" cy="4798825"/>
          </a:xfrm>
        </p:grpSpPr>
        <p:sp>
          <p:nvSpPr>
            <p:cNvPr id="614" name="Google Shape;614;p5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5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617" name="Google Shape;617;p5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618" name="Google Shape;618;p5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5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625" name="Google Shape;625;p56"/>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Параметр alignment</a:t>
            </a:r>
            <a:endParaRPr sz="3000">
              <a:highlight>
                <a:srgbClr val="FFFFFF"/>
              </a:highlight>
              <a:latin typeface="Montserrat ExtraBold"/>
              <a:ea typeface="Montserrat ExtraBold"/>
              <a:cs typeface="Montserrat ExtraBold"/>
              <a:sym typeface="Montserrat ExtraBold"/>
            </a:endParaRPr>
          </a:p>
        </p:txBody>
      </p:sp>
      <p:sp>
        <p:nvSpPr>
          <p:cNvPr id="626" name="Google Shape;626;p56"/>
          <p:cNvSpPr txBox="1"/>
          <p:nvPr/>
        </p:nvSpPr>
        <p:spPr>
          <a:xfrm>
            <a:off x="371675" y="962625"/>
            <a:ext cx="7381500" cy="3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Параметр </a:t>
            </a:r>
            <a:r>
              <a:rPr i="1" lang="en" sz="1700">
                <a:latin typeface="Montserrat"/>
                <a:ea typeface="Montserrat"/>
                <a:cs typeface="Montserrat"/>
                <a:sym typeface="Montserrat"/>
              </a:rPr>
              <a:t>alignment </a:t>
            </a:r>
            <a:r>
              <a:rPr lang="en" sz="1700">
                <a:latin typeface="Montserrat"/>
                <a:ea typeface="Montserrat"/>
                <a:cs typeface="Montserrat"/>
                <a:sym typeface="Montserrat"/>
              </a:rPr>
              <a:t>в методе </a:t>
            </a:r>
            <a:r>
              <a:rPr i="1" lang="en" sz="1700">
                <a:latin typeface="Montserrat"/>
                <a:ea typeface="Montserrat"/>
                <a:cs typeface="Montserrat"/>
                <a:sym typeface="Montserrat"/>
              </a:rPr>
              <a:t>addWidget </a:t>
            </a:r>
            <a:r>
              <a:rPr lang="en" sz="1700">
                <a:latin typeface="Montserrat"/>
                <a:ea typeface="Montserrat"/>
                <a:cs typeface="Montserrat"/>
                <a:sym typeface="Montserrat"/>
              </a:rPr>
              <a:t>задаёт выравнивание компонента по направляющей.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В этом параметре можно указать следующие атрибуты:</a:t>
            </a:r>
            <a:endParaRPr sz="17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AlignLeft</a:t>
            </a:r>
            <a:r>
              <a:rPr lang="en" sz="1600">
                <a:latin typeface="Montserrat"/>
                <a:ea typeface="Montserrat"/>
                <a:cs typeface="Montserrat"/>
                <a:sym typeface="Montserrat"/>
              </a:rPr>
              <a:t> — горизонтальное выравнивание по левому краю.</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AlignRight</a:t>
            </a:r>
            <a:r>
              <a:rPr lang="en" sz="1600">
                <a:latin typeface="Montserrat"/>
                <a:ea typeface="Montserrat"/>
                <a:cs typeface="Montserrat"/>
                <a:sym typeface="Montserrat"/>
              </a:rPr>
              <a:t> — горизонтальное выравнивание по правому краю.</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AlignCenter</a:t>
            </a:r>
            <a:r>
              <a:rPr lang="en" sz="1600">
                <a:latin typeface="Montserrat"/>
                <a:ea typeface="Montserrat"/>
                <a:cs typeface="Montserrat"/>
                <a:sym typeface="Montserrat"/>
              </a:rPr>
              <a:t> — горизонтальное выравнивание по центру.</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AlignBottom </a:t>
            </a:r>
            <a:r>
              <a:rPr lang="en" sz="1600">
                <a:latin typeface="Montserrat"/>
                <a:ea typeface="Montserrat"/>
                <a:cs typeface="Montserrat"/>
                <a:sym typeface="Montserrat"/>
              </a:rPr>
              <a:t>— выравнивание по нижнему краю.</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 sz="1600">
                <a:solidFill>
                  <a:schemeClr val="dk1"/>
                </a:solidFill>
                <a:latin typeface="Montserrat"/>
                <a:ea typeface="Montserrat"/>
                <a:cs typeface="Montserrat"/>
                <a:sym typeface="Montserrat"/>
              </a:rPr>
              <a:t>AlignTop </a:t>
            </a:r>
            <a:r>
              <a:rPr lang="en" sz="1600">
                <a:solidFill>
                  <a:schemeClr val="dk1"/>
                </a:solidFill>
                <a:latin typeface="Montserrat"/>
                <a:ea typeface="Montserrat"/>
                <a:cs typeface="Montserrat"/>
                <a:sym typeface="Montserrat"/>
              </a:rPr>
              <a:t>— выравнивание по верхнему краю.</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57"/>
          <p:cNvGrpSpPr/>
          <p:nvPr/>
        </p:nvGrpSpPr>
        <p:grpSpPr>
          <a:xfrm>
            <a:off x="7814798" y="175164"/>
            <a:ext cx="1162236" cy="4798825"/>
            <a:chOff x="4572000" y="241250"/>
            <a:chExt cx="1263300" cy="4798825"/>
          </a:xfrm>
        </p:grpSpPr>
        <p:sp>
          <p:nvSpPr>
            <p:cNvPr id="632" name="Google Shape;632;p5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5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Разбор</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rgbClr val="FFFFFF"/>
              </a:solidFill>
              <a:latin typeface="Montserrat"/>
              <a:ea typeface="Montserrat"/>
              <a:cs typeface="Montserrat"/>
              <a:sym typeface="Montserrat"/>
            </a:endParaRPr>
          </a:p>
        </p:txBody>
      </p:sp>
      <p:pic>
        <p:nvPicPr>
          <p:cNvPr id="635" name="Google Shape;635;p5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636" name="Google Shape;636;p5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5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643" name="Google Shape;643;p57"/>
          <p:cNvSpPr txBox="1"/>
          <p:nvPr/>
        </p:nvSpPr>
        <p:spPr>
          <a:xfrm>
            <a:off x="374475" y="304890"/>
            <a:ext cx="7014600" cy="68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Параметр alignmen</a:t>
            </a:r>
            <a:r>
              <a:rPr lang="en" sz="3000">
                <a:latin typeface="Montserrat ExtraBold"/>
                <a:ea typeface="Montserrat ExtraBold"/>
                <a:cs typeface="Montserrat ExtraBold"/>
                <a:sym typeface="Montserrat ExtraBold"/>
              </a:rPr>
              <a:t>t</a:t>
            </a:r>
            <a:endParaRPr sz="3000">
              <a:highlight>
                <a:srgbClr val="FFFFFF"/>
              </a:highlight>
              <a:latin typeface="Montserrat ExtraBold"/>
              <a:ea typeface="Montserrat ExtraBold"/>
              <a:cs typeface="Montserrat ExtraBold"/>
              <a:sym typeface="Montserrat ExtraBold"/>
            </a:endParaRPr>
          </a:p>
        </p:txBody>
      </p:sp>
      <p:sp>
        <p:nvSpPr>
          <p:cNvPr id="644" name="Google Shape;644;p57"/>
          <p:cNvSpPr txBox="1"/>
          <p:nvPr/>
        </p:nvSpPr>
        <p:spPr>
          <a:xfrm>
            <a:off x="524075" y="886425"/>
            <a:ext cx="6944400" cy="3465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2000">
                <a:solidFill>
                  <a:schemeClr val="dk1"/>
                </a:solidFill>
                <a:highlight>
                  <a:srgbClr val="FFFFFE"/>
                </a:highlight>
                <a:latin typeface="Consolas"/>
                <a:ea typeface="Consolas"/>
                <a:cs typeface="Consolas"/>
                <a:sym typeface="Consolas"/>
              </a:rPr>
              <a:t>l = QHBoxLayout()</a:t>
            </a:r>
            <a:endParaRPr b="1" sz="200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n" sz="2000">
                <a:solidFill>
                  <a:schemeClr val="dk1"/>
                </a:solidFill>
                <a:highlight>
                  <a:srgbClr val="FFFFFE"/>
                </a:highlight>
                <a:latin typeface="Consolas"/>
                <a:ea typeface="Consolas"/>
                <a:cs typeface="Consolas"/>
                <a:sym typeface="Consolas"/>
              </a:rPr>
              <a:t>l.addWidget(button1, </a:t>
            </a:r>
            <a:r>
              <a:rPr b="1" lang="en" sz="2000">
                <a:solidFill>
                  <a:srgbClr val="1155CC"/>
                </a:solidFill>
                <a:highlight>
                  <a:srgbClr val="FFFFFE"/>
                </a:highlight>
                <a:latin typeface="Consolas"/>
                <a:ea typeface="Consolas"/>
                <a:cs typeface="Consolas"/>
                <a:sym typeface="Consolas"/>
              </a:rPr>
              <a:t>alignment </a:t>
            </a:r>
            <a:r>
              <a:rPr b="1" lang="en" sz="2000">
                <a:solidFill>
                  <a:schemeClr val="dk1"/>
                </a:solidFill>
                <a:highlight>
                  <a:srgbClr val="FFFFFE"/>
                </a:highlight>
                <a:latin typeface="Consolas"/>
                <a:ea typeface="Consolas"/>
                <a:cs typeface="Consolas"/>
                <a:sym typeface="Consolas"/>
              </a:rPr>
              <a:t>= Qt.Align</a:t>
            </a:r>
            <a:r>
              <a:rPr b="1" lang="en" sz="2000">
                <a:solidFill>
                  <a:srgbClr val="FA82CC"/>
                </a:solidFill>
                <a:highlight>
                  <a:srgbClr val="FFFFFE"/>
                </a:highlight>
                <a:latin typeface="Consolas"/>
                <a:ea typeface="Consolas"/>
                <a:cs typeface="Consolas"/>
                <a:sym typeface="Consolas"/>
              </a:rPr>
              <a:t>Left</a:t>
            </a:r>
            <a:r>
              <a:rPr b="1" lang="en" sz="2000">
                <a:solidFill>
                  <a:schemeClr val="dk1"/>
                </a:solidFill>
                <a:highlight>
                  <a:srgbClr val="FFFFFE"/>
                </a:highlight>
                <a:latin typeface="Consolas"/>
                <a:ea typeface="Consolas"/>
                <a:cs typeface="Consolas"/>
                <a:sym typeface="Consolas"/>
              </a:rPr>
              <a:t>)</a:t>
            </a:r>
            <a:endParaRPr b="1" sz="200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n" sz="2000">
                <a:solidFill>
                  <a:schemeClr val="dk1"/>
                </a:solidFill>
                <a:highlight>
                  <a:srgbClr val="FFFFFE"/>
                </a:highlight>
                <a:latin typeface="Consolas"/>
                <a:ea typeface="Consolas"/>
                <a:cs typeface="Consolas"/>
                <a:sym typeface="Consolas"/>
              </a:rPr>
              <a:t>l.addWidget(button2, </a:t>
            </a:r>
            <a:r>
              <a:rPr b="1" lang="en" sz="2000">
                <a:solidFill>
                  <a:srgbClr val="1155CC"/>
                </a:solidFill>
                <a:highlight>
                  <a:srgbClr val="FFFFFE"/>
                </a:highlight>
                <a:latin typeface="Consolas"/>
                <a:ea typeface="Consolas"/>
                <a:cs typeface="Consolas"/>
                <a:sym typeface="Consolas"/>
              </a:rPr>
              <a:t>alignment </a:t>
            </a:r>
            <a:r>
              <a:rPr b="1" lang="en" sz="2000">
                <a:solidFill>
                  <a:schemeClr val="dk1"/>
                </a:solidFill>
                <a:highlight>
                  <a:srgbClr val="FFFFFE"/>
                </a:highlight>
                <a:latin typeface="Consolas"/>
                <a:ea typeface="Consolas"/>
                <a:cs typeface="Consolas"/>
                <a:sym typeface="Consolas"/>
              </a:rPr>
              <a:t>= Qt.Align</a:t>
            </a:r>
            <a:r>
              <a:rPr b="1" lang="en" sz="2000">
                <a:solidFill>
                  <a:srgbClr val="FA82CC"/>
                </a:solidFill>
                <a:highlight>
                  <a:srgbClr val="FFFFFE"/>
                </a:highlight>
                <a:latin typeface="Consolas"/>
                <a:ea typeface="Consolas"/>
                <a:cs typeface="Consolas"/>
                <a:sym typeface="Consolas"/>
              </a:rPr>
              <a:t>Right</a:t>
            </a:r>
            <a:r>
              <a:rPr b="1" lang="en" sz="2000">
                <a:solidFill>
                  <a:schemeClr val="dk1"/>
                </a:solidFill>
                <a:highlight>
                  <a:srgbClr val="FFFFFE"/>
                </a:highlight>
                <a:latin typeface="Consolas"/>
                <a:ea typeface="Consolas"/>
                <a:cs typeface="Consolas"/>
                <a:sym typeface="Consolas"/>
              </a:rPr>
              <a:t>)</a:t>
            </a:r>
            <a:endParaRPr b="1" sz="200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None/>
            </a:pPr>
            <a:r>
              <a:rPr b="1" lang="en" sz="2000">
                <a:solidFill>
                  <a:schemeClr val="dk1"/>
                </a:solidFill>
                <a:highlight>
                  <a:srgbClr val="FFFFFE"/>
                </a:highlight>
                <a:latin typeface="Consolas"/>
                <a:ea typeface="Consolas"/>
                <a:cs typeface="Consolas"/>
                <a:sym typeface="Consolas"/>
              </a:rPr>
              <a:t>l.addWidget(button3, </a:t>
            </a:r>
            <a:r>
              <a:rPr b="1" lang="en" sz="2000">
                <a:solidFill>
                  <a:srgbClr val="1155CC"/>
                </a:solidFill>
                <a:highlight>
                  <a:srgbClr val="FFFFFE"/>
                </a:highlight>
                <a:latin typeface="Consolas"/>
                <a:ea typeface="Consolas"/>
                <a:cs typeface="Consolas"/>
                <a:sym typeface="Consolas"/>
              </a:rPr>
              <a:t>alignment </a:t>
            </a:r>
            <a:r>
              <a:rPr b="1" lang="en" sz="2000">
                <a:solidFill>
                  <a:schemeClr val="dk1"/>
                </a:solidFill>
                <a:highlight>
                  <a:srgbClr val="FFFFFE"/>
                </a:highlight>
                <a:latin typeface="Consolas"/>
                <a:ea typeface="Consolas"/>
                <a:cs typeface="Consolas"/>
                <a:sym typeface="Consolas"/>
              </a:rPr>
              <a:t>= Qt.Align</a:t>
            </a:r>
            <a:r>
              <a:rPr b="1" lang="en" sz="2000">
                <a:solidFill>
                  <a:srgbClr val="FA82CC"/>
                </a:solidFill>
                <a:highlight>
                  <a:srgbClr val="FFFFFE"/>
                </a:highlight>
                <a:latin typeface="Consolas"/>
                <a:ea typeface="Consolas"/>
                <a:cs typeface="Consolas"/>
                <a:sym typeface="Consolas"/>
              </a:rPr>
              <a:t>Center</a:t>
            </a:r>
            <a:r>
              <a:rPr b="1" lang="en" sz="2000">
                <a:solidFill>
                  <a:schemeClr val="dk1"/>
                </a:solidFill>
                <a:highlight>
                  <a:srgbClr val="FFFFFE"/>
                </a:highlight>
                <a:latin typeface="Consolas"/>
                <a:ea typeface="Consolas"/>
                <a:cs typeface="Consolas"/>
                <a:sym typeface="Consolas"/>
              </a:rPr>
              <a:t>)</a:t>
            </a:r>
            <a:endParaRPr b="1" sz="2000">
              <a:latin typeface="Montserrat"/>
              <a:ea typeface="Montserrat"/>
              <a:cs typeface="Montserrat"/>
              <a:sym typeface="Montserrat"/>
            </a:endParaRPr>
          </a:p>
        </p:txBody>
      </p:sp>
      <p:pic>
        <p:nvPicPr>
          <p:cNvPr id="645" name="Google Shape;645;p57"/>
          <p:cNvPicPr preferRelativeResize="0"/>
          <p:nvPr/>
        </p:nvPicPr>
        <p:blipFill>
          <a:blip r:embed="rId5">
            <a:alphaModFix/>
          </a:blip>
          <a:stretch>
            <a:fillRect/>
          </a:stretch>
        </p:blipFill>
        <p:spPr>
          <a:xfrm>
            <a:off x="2479063" y="2688763"/>
            <a:ext cx="3034425" cy="22935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8"/>
          <p:cNvSpPr/>
          <p:nvPr/>
        </p:nvSpPr>
        <p:spPr>
          <a:xfrm>
            <a:off x="5369800" y="1954900"/>
            <a:ext cx="2232600" cy="406200"/>
          </a:xfrm>
          <a:prstGeom prst="rect">
            <a:avLst/>
          </a:prstGeom>
          <a:noFill/>
          <a:ln cap="flat" cmpd="sng" w="28575">
            <a:solidFill>
              <a:srgbClr val="FF8C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58"/>
          <p:cNvGrpSpPr/>
          <p:nvPr/>
        </p:nvGrpSpPr>
        <p:grpSpPr>
          <a:xfrm>
            <a:off x="7814798" y="175164"/>
            <a:ext cx="1162236" cy="4798825"/>
            <a:chOff x="4572000" y="241250"/>
            <a:chExt cx="1263300" cy="4798825"/>
          </a:xfrm>
        </p:grpSpPr>
        <p:sp>
          <p:nvSpPr>
            <p:cNvPr id="652" name="Google Shape;652;p58"/>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58"/>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Разбираем</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новую тему</a:t>
            </a:r>
            <a:endParaRPr b="1" sz="1800">
              <a:solidFill>
                <a:srgbClr val="FFFFFF"/>
              </a:solidFill>
              <a:latin typeface="Montserrat"/>
              <a:ea typeface="Montserrat"/>
              <a:cs typeface="Montserrat"/>
              <a:sym typeface="Montserrat"/>
            </a:endParaRPr>
          </a:p>
        </p:txBody>
      </p:sp>
      <p:pic>
        <p:nvPicPr>
          <p:cNvPr id="655" name="Google Shape;655;p58"/>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656" name="Google Shape;656;p58"/>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58"/>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663" name="Google Shape;663;p58"/>
          <p:cNvSpPr/>
          <p:nvPr/>
        </p:nvSpPr>
        <p:spPr>
          <a:xfrm>
            <a:off x="317175" y="2879825"/>
            <a:ext cx="4857900" cy="630000"/>
          </a:xfrm>
          <a:prstGeom prst="roundRect">
            <a:avLst>
              <a:gd fmla="val 16667" name="adj"/>
            </a:avLst>
          </a:prstGeom>
          <a:noFill/>
          <a:ln cap="flat" cmpd="sng" w="28575">
            <a:solidFill>
              <a:srgbClr val="833A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8"/>
          <p:cNvSpPr txBox="1"/>
          <p:nvPr/>
        </p:nvSpPr>
        <p:spPr>
          <a:xfrm>
            <a:off x="5452875" y="1917450"/>
            <a:ext cx="2278500" cy="34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F"/>
                </a:highlight>
                <a:latin typeface="Consolas"/>
                <a:ea typeface="Consolas"/>
                <a:cs typeface="Consolas"/>
                <a:sym typeface="Consolas"/>
              </a:rPr>
              <a:t>def</a:t>
            </a:r>
            <a:r>
              <a:rPr lang="en">
                <a:solidFill>
                  <a:schemeClr val="dk1"/>
                </a:solidFill>
                <a:highlight>
                  <a:srgbClr val="FFFFFF"/>
                </a:highlight>
                <a:latin typeface="Consolas"/>
                <a:ea typeface="Consolas"/>
                <a:cs typeface="Consolas"/>
                <a:sym typeface="Consolas"/>
              </a:rPr>
              <a:t> </a:t>
            </a:r>
            <a:r>
              <a:rPr lang="en">
                <a:solidFill>
                  <a:srgbClr val="795E26"/>
                </a:solidFill>
                <a:highlight>
                  <a:srgbClr val="FFFFFF"/>
                </a:highlight>
                <a:latin typeface="Consolas"/>
                <a:ea typeface="Consolas"/>
                <a:cs typeface="Consolas"/>
                <a:sym typeface="Consolas"/>
              </a:rPr>
              <a:t>show_fun_title</a:t>
            </a:r>
            <a:r>
              <a:rPr lang="en">
                <a:solidFill>
                  <a:schemeClr val="dk1"/>
                </a:solidFill>
                <a:highlight>
                  <a:srgbClr val="FFFFFF"/>
                </a:highlight>
                <a:latin typeface="Consolas"/>
                <a:ea typeface="Consolas"/>
                <a:cs typeface="Consolas"/>
                <a:sym typeface="Consolas"/>
              </a:rPr>
              <a:t>():</a:t>
            </a:r>
            <a:endParaRPr b="1">
              <a:solidFill>
                <a:srgbClr val="0000FF"/>
              </a:solidFill>
              <a:latin typeface="Consolas"/>
              <a:ea typeface="Consolas"/>
              <a:cs typeface="Consolas"/>
              <a:sym typeface="Consolas"/>
            </a:endParaRPr>
          </a:p>
        </p:txBody>
      </p:sp>
      <p:sp>
        <p:nvSpPr>
          <p:cNvPr id="665" name="Google Shape;665;p58"/>
          <p:cNvSpPr txBox="1"/>
          <p:nvPr/>
        </p:nvSpPr>
        <p:spPr>
          <a:xfrm>
            <a:off x="272925" y="2944725"/>
            <a:ext cx="4968600" cy="688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800">
                <a:solidFill>
                  <a:schemeClr val="dk1"/>
                </a:solidFill>
                <a:latin typeface="Consolas"/>
                <a:ea typeface="Consolas"/>
                <a:cs typeface="Consolas"/>
                <a:sym typeface="Consolas"/>
              </a:rPr>
              <a:t>button</a:t>
            </a:r>
            <a:r>
              <a:rPr lang="en" sz="1800">
                <a:solidFill>
                  <a:schemeClr val="dk1"/>
                </a:solidFill>
                <a:latin typeface="Consolas"/>
                <a:ea typeface="Consolas"/>
                <a:cs typeface="Consolas"/>
                <a:sym typeface="Consolas"/>
              </a:rPr>
              <a:t>.clicked.connect(show_fun_title)</a:t>
            </a:r>
            <a:endParaRPr b="1" sz="1800">
              <a:latin typeface="Consolas"/>
              <a:ea typeface="Consolas"/>
              <a:cs typeface="Consolas"/>
              <a:sym typeface="Consolas"/>
            </a:endParaRPr>
          </a:p>
          <a:p>
            <a:pPr indent="0" lvl="0" marL="0" rtl="0" algn="l">
              <a:lnSpc>
                <a:spcPct val="135714"/>
              </a:lnSpc>
              <a:spcBef>
                <a:spcPts val="0"/>
              </a:spcBef>
              <a:spcAft>
                <a:spcPts val="0"/>
              </a:spcAft>
              <a:buNone/>
            </a:pPr>
            <a:r>
              <a:t/>
            </a:r>
            <a:endParaRPr sz="1050">
              <a:latin typeface="Courier New"/>
              <a:ea typeface="Courier New"/>
              <a:cs typeface="Courier New"/>
              <a:sym typeface="Courier New"/>
            </a:endParaRPr>
          </a:p>
        </p:txBody>
      </p:sp>
      <p:sp>
        <p:nvSpPr>
          <p:cNvPr id="666" name="Google Shape;666;p58"/>
          <p:cNvSpPr/>
          <p:nvPr/>
        </p:nvSpPr>
        <p:spPr>
          <a:xfrm>
            <a:off x="3957503" y="2027475"/>
            <a:ext cx="1361100" cy="991500"/>
          </a:xfrm>
          <a:prstGeom prst="bentArrow">
            <a:avLst>
              <a:gd fmla="val 4224" name="adj1"/>
              <a:gd fmla="val 13007" name="adj2"/>
              <a:gd fmla="val 25000" name="adj3"/>
              <a:gd fmla="val 39127" name="adj4"/>
            </a:avLst>
          </a:prstGeom>
          <a:solidFill>
            <a:srgbClr val="FF8C31"/>
          </a:solidFill>
          <a:ln cap="flat" cmpd="sng" w="28575">
            <a:solidFill>
              <a:srgbClr val="FF8C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8"/>
          <p:cNvSpPr/>
          <p:nvPr/>
        </p:nvSpPr>
        <p:spPr>
          <a:xfrm>
            <a:off x="3243550" y="3018975"/>
            <a:ext cx="1774200" cy="340200"/>
          </a:xfrm>
          <a:prstGeom prst="rect">
            <a:avLst/>
          </a:prstGeom>
          <a:noFill/>
          <a:ln cap="flat" cmpd="sng" w="28575">
            <a:solidFill>
              <a:srgbClr val="FF8C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
          <p:cNvSpPr txBox="1"/>
          <p:nvPr/>
        </p:nvSpPr>
        <p:spPr>
          <a:xfrm>
            <a:off x="2542255" y="4266825"/>
            <a:ext cx="34335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ИМЯ ФУНКЦИИ-ОБРАБОТЧИКА, К КОТОРОЙ ОБРАЩАЕТСЯ КНОПКА</a:t>
            </a:r>
            <a:endParaRPr>
              <a:latin typeface="Montserrat ExtraBold"/>
              <a:ea typeface="Montserrat ExtraBold"/>
              <a:cs typeface="Montserrat ExtraBold"/>
              <a:sym typeface="Montserrat ExtraBold"/>
            </a:endParaRPr>
          </a:p>
        </p:txBody>
      </p:sp>
      <p:cxnSp>
        <p:nvCxnSpPr>
          <p:cNvPr id="669" name="Google Shape;669;p58"/>
          <p:cNvCxnSpPr/>
          <p:nvPr/>
        </p:nvCxnSpPr>
        <p:spPr>
          <a:xfrm rot="10800000">
            <a:off x="3957511" y="3568800"/>
            <a:ext cx="0" cy="682500"/>
          </a:xfrm>
          <a:prstGeom prst="straightConnector1">
            <a:avLst/>
          </a:prstGeom>
          <a:noFill/>
          <a:ln cap="flat" cmpd="sng" w="28575">
            <a:solidFill>
              <a:srgbClr val="FF0000"/>
            </a:solidFill>
            <a:prstDash val="solid"/>
            <a:round/>
            <a:headEnd len="med" w="med" type="none"/>
            <a:tailEnd len="med" w="med" type="triangle"/>
          </a:ln>
        </p:spPr>
      </p:cxnSp>
      <p:sp>
        <p:nvSpPr>
          <p:cNvPr id="670" name="Google Shape;670;p58"/>
          <p:cNvSpPr txBox="1"/>
          <p:nvPr/>
        </p:nvSpPr>
        <p:spPr>
          <a:xfrm>
            <a:off x="5369800" y="3144225"/>
            <a:ext cx="21975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САМА ФУНКЦИЯ ОПИСАНА ОТДЕЛЬНО</a:t>
            </a:r>
            <a:endParaRPr>
              <a:latin typeface="Montserrat ExtraBold"/>
              <a:ea typeface="Montserrat ExtraBold"/>
              <a:cs typeface="Montserrat ExtraBold"/>
              <a:sym typeface="Montserrat ExtraBold"/>
            </a:endParaRPr>
          </a:p>
        </p:txBody>
      </p:sp>
      <p:cxnSp>
        <p:nvCxnSpPr>
          <p:cNvPr id="671" name="Google Shape;671;p58"/>
          <p:cNvCxnSpPr/>
          <p:nvPr/>
        </p:nvCxnSpPr>
        <p:spPr>
          <a:xfrm rot="10800000">
            <a:off x="6275527" y="2446200"/>
            <a:ext cx="0" cy="682500"/>
          </a:xfrm>
          <a:prstGeom prst="straightConnector1">
            <a:avLst/>
          </a:prstGeom>
          <a:noFill/>
          <a:ln cap="flat" cmpd="sng" w="28575">
            <a:solidFill>
              <a:srgbClr val="FF0000"/>
            </a:solidFill>
            <a:prstDash val="solid"/>
            <a:round/>
            <a:headEnd len="med" w="med" type="none"/>
            <a:tailEnd len="med" w="med" type="triangle"/>
          </a:ln>
        </p:spPr>
      </p:cxnSp>
      <p:sp>
        <p:nvSpPr>
          <p:cNvPr id="672" name="Google Shape;672;p58"/>
          <p:cNvSpPr txBox="1"/>
          <p:nvPr/>
        </p:nvSpPr>
        <p:spPr>
          <a:xfrm>
            <a:off x="374475" y="1006500"/>
            <a:ext cx="7288200" cy="859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Действия программы при нажатии на кнопку описываются отдельной функцией:</a:t>
            </a:r>
            <a:endParaRPr sz="18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b="1" sz="2400">
              <a:latin typeface="Consolas"/>
              <a:ea typeface="Consolas"/>
              <a:cs typeface="Consolas"/>
              <a:sym typeface="Consolas"/>
            </a:endParaRPr>
          </a:p>
        </p:txBody>
      </p:sp>
      <p:sp>
        <p:nvSpPr>
          <p:cNvPr id="673" name="Google Shape;673;p58"/>
          <p:cNvSpPr txBox="1"/>
          <p:nvPr/>
        </p:nvSpPr>
        <p:spPr>
          <a:xfrm>
            <a:off x="374475" y="304897"/>
            <a:ext cx="7014600" cy="49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Обработка нажатия на кнопку</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7" name="Shape 677"/>
        <p:cNvGrpSpPr/>
        <p:nvPr/>
      </p:nvGrpSpPr>
      <p:grpSpPr>
        <a:xfrm>
          <a:off x="0" y="0"/>
          <a:ext cx="0" cy="0"/>
          <a:chOff x="0" y="0"/>
          <a:chExt cx="0" cy="0"/>
        </a:xfrm>
      </p:grpSpPr>
      <p:sp>
        <p:nvSpPr>
          <p:cNvPr id="678" name="Google Shape;678;p59"/>
          <p:cNvSpPr/>
          <p:nvPr/>
        </p:nvSpPr>
        <p:spPr>
          <a:xfrm>
            <a:off x="0" y="2571750"/>
            <a:ext cx="91440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9"/>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9"/>
          <p:cNvSpPr txBox="1"/>
          <p:nvPr/>
        </p:nvSpPr>
        <p:spPr>
          <a:xfrm>
            <a:off x="360000" y="815962"/>
            <a:ext cx="4026000" cy="1152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Работа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на платформе</a:t>
            </a:r>
            <a:endParaRPr sz="3600">
              <a:solidFill>
                <a:srgbClr val="FFFFFF"/>
              </a:solidFill>
              <a:latin typeface="Montserrat ExtraBold"/>
              <a:ea typeface="Montserrat ExtraBold"/>
              <a:cs typeface="Montserrat ExtraBold"/>
              <a:sym typeface="Montserrat ExtraBold"/>
            </a:endParaRPr>
          </a:p>
        </p:txBody>
      </p:sp>
      <p:pic>
        <p:nvPicPr>
          <p:cNvPr id="682" name="Google Shape;682;p59"/>
          <p:cNvPicPr preferRelativeResize="0"/>
          <p:nvPr/>
        </p:nvPicPr>
        <p:blipFill rotWithShape="1">
          <a:blip r:embed="rId3">
            <a:alphaModFix/>
          </a:blip>
          <a:srcRect b="0" l="0" r="0" t="0"/>
          <a:stretch/>
        </p:blipFill>
        <p:spPr>
          <a:xfrm>
            <a:off x="6218688" y="1567873"/>
            <a:ext cx="2023375" cy="1914925"/>
          </a:xfrm>
          <a:prstGeom prst="rect">
            <a:avLst/>
          </a:prstGeom>
          <a:noFill/>
          <a:ln>
            <a:noFill/>
          </a:ln>
        </p:spPr>
      </p:pic>
      <p:sp>
        <p:nvSpPr>
          <p:cNvPr id="683" name="Google Shape;683;p59"/>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pSp>
        <p:nvGrpSpPr>
          <p:cNvPr id="688" name="Google Shape;688;p60"/>
          <p:cNvGrpSpPr/>
          <p:nvPr/>
        </p:nvGrpSpPr>
        <p:grpSpPr>
          <a:xfrm>
            <a:off x="7814798" y="175164"/>
            <a:ext cx="1162236" cy="4798825"/>
            <a:chOff x="4572000" y="241250"/>
            <a:chExt cx="1263300" cy="4798825"/>
          </a:xfrm>
        </p:grpSpPr>
        <p:sp>
          <p:nvSpPr>
            <p:cNvPr id="689" name="Google Shape;689;p60"/>
            <p:cNvSpPr/>
            <p:nvPr/>
          </p:nvSpPr>
          <p:spPr>
            <a:xfrm>
              <a:off x="4572000" y="241250"/>
              <a:ext cx="1263300" cy="4583100"/>
            </a:xfrm>
            <a:prstGeom prst="roundRect">
              <a:avLst>
                <a:gd fmla="val 805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4684800" y="4700200"/>
              <a:ext cx="657275" cy="339875"/>
            </a:xfrm>
            <a:prstGeom prst="flowChartMerg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1" name="Google Shape;691;p60"/>
          <p:cNvPicPr preferRelativeResize="0"/>
          <p:nvPr/>
        </p:nvPicPr>
        <p:blipFill>
          <a:blip r:embed="rId3">
            <a:alphaModFix/>
          </a:blip>
          <a:stretch>
            <a:fillRect/>
          </a:stretch>
        </p:blipFill>
        <p:spPr>
          <a:xfrm>
            <a:off x="348605" y="1585777"/>
            <a:ext cx="5959302" cy="3194389"/>
          </a:xfrm>
          <a:prstGeom prst="rect">
            <a:avLst/>
          </a:prstGeom>
          <a:noFill/>
          <a:ln>
            <a:noFill/>
          </a:ln>
        </p:spPr>
      </p:pic>
      <p:pic>
        <p:nvPicPr>
          <p:cNvPr id="692" name="Google Shape;692;p60"/>
          <p:cNvPicPr preferRelativeResize="0"/>
          <p:nvPr/>
        </p:nvPicPr>
        <p:blipFill rotWithShape="1">
          <a:blip r:embed="rId4">
            <a:alphaModFix/>
          </a:blip>
          <a:srcRect b="0" l="3856" r="1392" t="0"/>
          <a:stretch/>
        </p:blipFill>
        <p:spPr>
          <a:xfrm>
            <a:off x="1026130" y="1771850"/>
            <a:ext cx="4610539" cy="2717971"/>
          </a:xfrm>
          <a:prstGeom prst="rect">
            <a:avLst/>
          </a:prstGeom>
          <a:noFill/>
          <a:ln>
            <a:noFill/>
          </a:ln>
        </p:spPr>
      </p:pic>
      <p:sp>
        <p:nvSpPr>
          <p:cNvPr id="693" name="Google Shape;693;p60"/>
          <p:cNvSpPr/>
          <p:nvPr/>
        </p:nvSpPr>
        <p:spPr>
          <a:xfrm>
            <a:off x="1155041" y="1876171"/>
            <a:ext cx="4349700" cy="394200"/>
          </a:xfrm>
          <a:prstGeom prst="roundRect">
            <a:avLst>
              <a:gd fmla="val 16667" name="adj"/>
            </a:avLst>
          </a:prstGeom>
          <a:solidFill>
            <a:srgbClr val="FFFFFF"/>
          </a:solidFill>
          <a:ln>
            <a:noFill/>
          </a:ln>
          <a:effectLst>
            <a:outerShdw blurRad="200025"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a:hlinkClick r:id="rId5"/>
          </p:cNvPr>
          <p:cNvSpPr txBox="1"/>
          <p:nvPr/>
        </p:nvSpPr>
        <p:spPr>
          <a:xfrm>
            <a:off x="1732953" y="1946293"/>
            <a:ext cx="3190800" cy="33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800" u="sng">
                <a:solidFill>
                  <a:schemeClr val="hlink"/>
                </a:solidFill>
                <a:latin typeface="Montserrat Black"/>
                <a:ea typeface="Montserrat Black"/>
                <a:cs typeface="Montserrat Black"/>
                <a:sym typeface="Montserrat Black"/>
                <a:hlinkClick r:id="rId6"/>
              </a:rPr>
              <a:t>mars.algoritmika.org</a:t>
            </a:r>
            <a:endParaRPr sz="1800">
              <a:solidFill>
                <a:srgbClr val="833AE0"/>
              </a:solidFill>
              <a:latin typeface="Montserrat Black"/>
              <a:ea typeface="Montserrat Black"/>
              <a:cs typeface="Montserrat Black"/>
              <a:sym typeface="Montserrat Black"/>
            </a:endParaRPr>
          </a:p>
        </p:txBody>
      </p:sp>
      <p:sp>
        <p:nvSpPr>
          <p:cNvPr id="695" name="Google Shape;695;p60"/>
          <p:cNvSpPr txBox="1"/>
          <p:nvPr/>
        </p:nvSpPr>
        <p:spPr>
          <a:xfrm>
            <a:off x="341063" y="310638"/>
            <a:ext cx="7043400" cy="594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3000">
                <a:latin typeface="Montserrat"/>
                <a:ea typeface="Montserrat"/>
                <a:cs typeface="Montserrat"/>
                <a:sym typeface="Montserrat"/>
              </a:rPr>
              <a:t>Выполни задания на платформе</a:t>
            </a:r>
            <a:endParaRPr b="1" sz="3000">
              <a:latin typeface="Montserrat"/>
              <a:ea typeface="Montserrat"/>
              <a:cs typeface="Montserrat"/>
              <a:sym typeface="Montserrat"/>
            </a:endParaRPr>
          </a:p>
        </p:txBody>
      </p:sp>
      <p:sp>
        <p:nvSpPr>
          <p:cNvPr id="696" name="Google Shape;696;p60"/>
          <p:cNvSpPr txBox="1"/>
          <p:nvPr/>
        </p:nvSpPr>
        <p:spPr>
          <a:xfrm rot="-5400000">
            <a:off x="6490250" y="2629625"/>
            <a:ext cx="32751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Работа на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платформе</a:t>
            </a:r>
            <a:endParaRPr b="1" sz="1800">
              <a:solidFill>
                <a:srgbClr val="FFFFFF"/>
              </a:solidFill>
              <a:latin typeface="Montserrat"/>
              <a:ea typeface="Montserrat"/>
              <a:cs typeface="Montserrat"/>
              <a:sym typeface="Montserrat"/>
            </a:endParaRPr>
          </a:p>
        </p:txBody>
      </p:sp>
      <p:pic>
        <p:nvPicPr>
          <p:cNvPr id="697" name="Google Shape;697;p60"/>
          <p:cNvPicPr preferRelativeResize="0"/>
          <p:nvPr/>
        </p:nvPicPr>
        <p:blipFill>
          <a:blip r:embed="rId7">
            <a:alphaModFix/>
          </a:blip>
          <a:stretch>
            <a:fillRect/>
          </a:stretch>
        </p:blipFill>
        <p:spPr>
          <a:xfrm>
            <a:off x="8678050" y="1897201"/>
            <a:ext cx="211887" cy="278425"/>
          </a:xfrm>
          <a:prstGeom prst="rect">
            <a:avLst/>
          </a:prstGeom>
          <a:noFill/>
          <a:ln>
            <a:noFill/>
          </a:ln>
        </p:spPr>
      </p:pic>
      <p:sp>
        <p:nvSpPr>
          <p:cNvPr id="698" name="Google Shape;698;p60"/>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60"/>
          <p:cNvPicPr preferRelativeResize="0"/>
          <p:nvPr/>
        </p:nvPicPr>
        <p:blipFill rotWithShape="1">
          <a:blip r:embed="rId8">
            <a:alphaModFix/>
          </a:blip>
          <a:srcRect b="0" l="0" r="0" t="0"/>
          <a:stretch/>
        </p:blipFill>
        <p:spPr>
          <a:xfrm>
            <a:off x="7814750" y="81699"/>
            <a:ext cx="1162225" cy="1099919"/>
          </a:xfrm>
          <a:prstGeom prst="rect">
            <a:avLst/>
          </a:prstGeom>
          <a:noFill/>
          <a:ln>
            <a:noFill/>
          </a:ln>
        </p:spPr>
      </p:pic>
      <p:sp>
        <p:nvSpPr>
          <p:cNvPr id="707" name="Google Shape;707;p60"/>
          <p:cNvSpPr txBox="1"/>
          <p:nvPr/>
        </p:nvSpPr>
        <p:spPr>
          <a:xfrm>
            <a:off x="997675" y="923500"/>
            <a:ext cx="6386700" cy="49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Clr>
                <a:schemeClr val="dk1"/>
              </a:buClr>
              <a:buSzPts val="1100"/>
              <a:buFont typeface="Arial"/>
              <a:buNone/>
            </a:pPr>
            <a:r>
              <a:rPr b="1" lang="en" sz="2400">
                <a:solidFill>
                  <a:schemeClr val="accent1"/>
                </a:solidFill>
                <a:latin typeface="Montserrat"/>
                <a:ea typeface="Montserrat"/>
                <a:cs typeface="Montserrat"/>
                <a:sym typeface="Montserrat"/>
              </a:rPr>
              <a:t>«</a:t>
            </a:r>
            <a:r>
              <a:rPr b="1" lang="en" sz="2400">
                <a:solidFill>
                  <a:schemeClr val="hlink"/>
                </a:solidFill>
                <a:uFill>
                  <a:noFill/>
                </a:uFill>
                <a:latin typeface="Montserrat"/>
                <a:ea typeface="Montserrat"/>
                <a:cs typeface="Montserrat"/>
                <a:sym typeface="Montserrat"/>
                <a:hlinkClick r:id="rId9"/>
              </a:rPr>
              <a:t>VSC: знакомство с PyQT5</a:t>
            </a:r>
            <a:r>
              <a:rPr b="1" lang="en" sz="2400">
                <a:solidFill>
                  <a:schemeClr val="accent1"/>
                </a:solidFill>
                <a:latin typeface="Montserrat"/>
                <a:ea typeface="Montserrat"/>
                <a:cs typeface="Montserrat"/>
                <a:sym typeface="Montserrat"/>
              </a:rPr>
              <a:t>»</a:t>
            </a:r>
            <a:endParaRPr b="1" sz="2400">
              <a:solidFill>
                <a:schemeClr val="accent1"/>
              </a:solidFill>
              <a:latin typeface="Montserrat"/>
              <a:ea typeface="Montserrat"/>
              <a:cs typeface="Montserrat"/>
              <a:sym typeface="Montserrat"/>
            </a:endParaRPr>
          </a:p>
        </p:txBody>
      </p:sp>
      <p:pic>
        <p:nvPicPr>
          <p:cNvPr id="708" name="Google Shape;708;p60"/>
          <p:cNvPicPr preferRelativeResize="0"/>
          <p:nvPr/>
        </p:nvPicPr>
        <p:blipFill>
          <a:blip r:embed="rId10">
            <a:alphaModFix/>
          </a:blip>
          <a:stretch>
            <a:fillRect/>
          </a:stretch>
        </p:blipFill>
        <p:spPr>
          <a:xfrm>
            <a:off x="310625" y="913325"/>
            <a:ext cx="626100" cy="412500"/>
          </a:xfrm>
          <a:prstGeom prst="rect">
            <a:avLst/>
          </a:prstGeom>
          <a:noFill/>
          <a:ln>
            <a:noFill/>
          </a:ln>
        </p:spPr>
      </p:pic>
      <p:pic>
        <p:nvPicPr>
          <p:cNvPr id="709" name="Google Shape;709;p60"/>
          <p:cNvPicPr preferRelativeResize="0"/>
          <p:nvPr/>
        </p:nvPicPr>
        <p:blipFill>
          <a:blip r:embed="rId11">
            <a:alphaModFix/>
          </a:blip>
          <a:stretch>
            <a:fillRect/>
          </a:stretch>
        </p:blipFill>
        <p:spPr>
          <a:xfrm>
            <a:off x="4525672" y="1767620"/>
            <a:ext cx="1103575" cy="1044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13" name="Shape 713"/>
        <p:cNvGrpSpPr/>
        <p:nvPr/>
      </p:nvGrpSpPr>
      <p:grpSpPr>
        <a:xfrm>
          <a:off x="0" y="0"/>
          <a:ext cx="0" cy="0"/>
          <a:chOff x="0" y="0"/>
          <a:chExt cx="0" cy="0"/>
        </a:xfrm>
      </p:grpSpPr>
      <p:sp>
        <p:nvSpPr>
          <p:cNvPr id="714" name="Google Shape;714;p61"/>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p:nvPr/>
        </p:nvSpPr>
        <p:spPr>
          <a:xfrm>
            <a:off x="5736000" y="1047750"/>
            <a:ext cx="3048000" cy="304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1"/>
          <p:cNvSpPr txBox="1"/>
          <p:nvPr/>
        </p:nvSpPr>
        <p:spPr>
          <a:xfrm>
            <a:off x="360000" y="815950"/>
            <a:ext cx="5115300" cy="1152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Итог первой половины урока</a:t>
            </a:r>
            <a:endParaRPr sz="3600">
              <a:solidFill>
                <a:srgbClr val="FFFFFF"/>
              </a:solidFill>
              <a:latin typeface="Montserrat ExtraBold"/>
              <a:ea typeface="Montserrat ExtraBold"/>
              <a:cs typeface="Montserrat ExtraBold"/>
              <a:sym typeface="Montserrat ExtraBold"/>
            </a:endParaRPr>
          </a:p>
        </p:txBody>
      </p:sp>
      <p:pic>
        <p:nvPicPr>
          <p:cNvPr id="718" name="Google Shape;718;p61"/>
          <p:cNvPicPr preferRelativeResize="0"/>
          <p:nvPr/>
        </p:nvPicPr>
        <p:blipFill rotWithShape="1">
          <a:blip r:embed="rId3">
            <a:alphaModFix/>
          </a:blip>
          <a:srcRect b="0" l="0" r="0" t="0"/>
          <a:stretch/>
        </p:blipFill>
        <p:spPr>
          <a:xfrm>
            <a:off x="6476713" y="1824638"/>
            <a:ext cx="1579225" cy="1494575"/>
          </a:xfrm>
          <a:prstGeom prst="rect">
            <a:avLst/>
          </a:prstGeom>
          <a:noFill/>
          <a:ln>
            <a:noFill/>
          </a:ln>
        </p:spPr>
      </p:pic>
      <p:sp>
        <p:nvSpPr>
          <p:cNvPr id="719" name="Google Shape;719;p61"/>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23" name="Shape 723"/>
        <p:cNvGrpSpPr/>
        <p:nvPr/>
      </p:nvGrpSpPr>
      <p:grpSpPr>
        <a:xfrm>
          <a:off x="0" y="0"/>
          <a:ext cx="0" cy="0"/>
          <a:chOff x="0" y="0"/>
          <a:chExt cx="0" cy="0"/>
        </a:xfrm>
      </p:grpSpPr>
      <p:sp>
        <p:nvSpPr>
          <p:cNvPr id="724" name="Google Shape;724;p62"/>
          <p:cNvSpPr/>
          <p:nvPr/>
        </p:nvSpPr>
        <p:spPr>
          <a:xfrm>
            <a:off x="0" y="2571750"/>
            <a:ext cx="9144000" cy="2571600"/>
          </a:xfrm>
          <a:prstGeom prst="rect">
            <a:avLst/>
          </a:prstGeom>
          <a:solidFill>
            <a:srgbClr val="D7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txBox="1"/>
          <p:nvPr/>
        </p:nvSpPr>
        <p:spPr>
          <a:xfrm>
            <a:off x="360000" y="704850"/>
            <a:ext cx="5115300" cy="799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Перерыв</a:t>
            </a:r>
            <a:endParaRPr sz="3600">
              <a:solidFill>
                <a:srgbClr val="FFFFFF"/>
              </a:solidFill>
              <a:latin typeface="Montserrat ExtraBold"/>
              <a:ea typeface="Montserrat ExtraBold"/>
              <a:cs typeface="Montserrat ExtraBold"/>
              <a:sym typeface="Montserrat ExtraBold"/>
            </a:endParaRPr>
          </a:p>
        </p:txBody>
      </p:sp>
      <p:pic>
        <p:nvPicPr>
          <p:cNvPr id="728" name="Google Shape;728;p62"/>
          <p:cNvPicPr preferRelativeResize="0"/>
          <p:nvPr/>
        </p:nvPicPr>
        <p:blipFill>
          <a:blip r:embed="rId3">
            <a:alphaModFix/>
          </a:blip>
          <a:stretch>
            <a:fillRect/>
          </a:stretch>
        </p:blipFill>
        <p:spPr>
          <a:xfrm>
            <a:off x="6336230" y="1697510"/>
            <a:ext cx="1847525" cy="1748482"/>
          </a:xfrm>
          <a:prstGeom prst="rect">
            <a:avLst/>
          </a:prstGeom>
          <a:noFill/>
          <a:ln>
            <a:noFill/>
          </a:ln>
        </p:spPr>
      </p:pic>
      <p:sp>
        <p:nvSpPr>
          <p:cNvPr id="729" name="Google Shape;729;p62"/>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3" name="Shape 733"/>
        <p:cNvGrpSpPr/>
        <p:nvPr/>
      </p:nvGrpSpPr>
      <p:grpSpPr>
        <a:xfrm>
          <a:off x="0" y="0"/>
          <a:ext cx="0" cy="0"/>
          <a:chOff x="0" y="0"/>
          <a:chExt cx="0" cy="0"/>
        </a:xfrm>
      </p:grpSpPr>
      <p:sp>
        <p:nvSpPr>
          <p:cNvPr id="734" name="Google Shape;734;p63"/>
          <p:cNvSpPr/>
          <p:nvPr/>
        </p:nvSpPr>
        <p:spPr>
          <a:xfrm>
            <a:off x="0" y="2571750"/>
            <a:ext cx="91440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txBox="1"/>
          <p:nvPr/>
        </p:nvSpPr>
        <p:spPr>
          <a:xfrm>
            <a:off x="360000" y="815962"/>
            <a:ext cx="4026000" cy="1152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Работа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на платформе</a:t>
            </a:r>
            <a:endParaRPr sz="3600">
              <a:solidFill>
                <a:srgbClr val="FFFFFF"/>
              </a:solidFill>
              <a:latin typeface="Montserrat ExtraBold"/>
              <a:ea typeface="Montserrat ExtraBold"/>
              <a:cs typeface="Montserrat ExtraBold"/>
              <a:sym typeface="Montserrat ExtraBold"/>
            </a:endParaRPr>
          </a:p>
        </p:txBody>
      </p:sp>
      <p:pic>
        <p:nvPicPr>
          <p:cNvPr id="738" name="Google Shape;738;p63"/>
          <p:cNvPicPr preferRelativeResize="0"/>
          <p:nvPr/>
        </p:nvPicPr>
        <p:blipFill rotWithShape="1">
          <a:blip r:embed="rId3">
            <a:alphaModFix/>
          </a:blip>
          <a:srcRect b="0" l="0" r="0" t="0"/>
          <a:stretch/>
        </p:blipFill>
        <p:spPr>
          <a:xfrm>
            <a:off x="6218688" y="1567873"/>
            <a:ext cx="2023375" cy="1914925"/>
          </a:xfrm>
          <a:prstGeom prst="rect">
            <a:avLst/>
          </a:prstGeom>
          <a:noFill/>
          <a:ln>
            <a:noFill/>
          </a:ln>
        </p:spPr>
      </p:pic>
      <p:sp>
        <p:nvSpPr>
          <p:cNvPr id="739" name="Google Shape;739;p63"/>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grpSp>
        <p:nvGrpSpPr>
          <p:cNvPr id="744" name="Google Shape;744;p64"/>
          <p:cNvGrpSpPr/>
          <p:nvPr/>
        </p:nvGrpSpPr>
        <p:grpSpPr>
          <a:xfrm>
            <a:off x="7814798" y="175164"/>
            <a:ext cx="1162236" cy="4798825"/>
            <a:chOff x="4572000" y="241250"/>
            <a:chExt cx="1263300" cy="4798825"/>
          </a:xfrm>
        </p:grpSpPr>
        <p:sp>
          <p:nvSpPr>
            <p:cNvPr id="745" name="Google Shape;745;p64"/>
            <p:cNvSpPr/>
            <p:nvPr/>
          </p:nvSpPr>
          <p:spPr>
            <a:xfrm>
              <a:off x="4572000" y="241250"/>
              <a:ext cx="1263300" cy="4583100"/>
            </a:xfrm>
            <a:prstGeom prst="roundRect">
              <a:avLst>
                <a:gd fmla="val 805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4684800" y="4700200"/>
              <a:ext cx="657275" cy="339875"/>
            </a:xfrm>
            <a:prstGeom prst="flowChartMerg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7" name="Google Shape;747;p64"/>
          <p:cNvPicPr preferRelativeResize="0"/>
          <p:nvPr/>
        </p:nvPicPr>
        <p:blipFill>
          <a:blip r:embed="rId3">
            <a:alphaModFix/>
          </a:blip>
          <a:stretch>
            <a:fillRect/>
          </a:stretch>
        </p:blipFill>
        <p:spPr>
          <a:xfrm>
            <a:off x="348605" y="1585777"/>
            <a:ext cx="5959302" cy="3194389"/>
          </a:xfrm>
          <a:prstGeom prst="rect">
            <a:avLst/>
          </a:prstGeom>
          <a:noFill/>
          <a:ln>
            <a:noFill/>
          </a:ln>
        </p:spPr>
      </p:pic>
      <p:pic>
        <p:nvPicPr>
          <p:cNvPr id="748" name="Google Shape;748;p64"/>
          <p:cNvPicPr preferRelativeResize="0"/>
          <p:nvPr/>
        </p:nvPicPr>
        <p:blipFill rotWithShape="1">
          <a:blip r:embed="rId4">
            <a:alphaModFix/>
          </a:blip>
          <a:srcRect b="0" l="3856" r="1392" t="0"/>
          <a:stretch/>
        </p:blipFill>
        <p:spPr>
          <a:xfrm>
            <a:off x="1026130" y="1771850"/>
            <a:ext cx="4610539" cy="2717971"/>
          </a:xfrm>
          <a:prstGeom prst="rect">
            <a:avLst/>
          </a:prstGeom>
          <a:noFill/>
          <a:ln>
            <a:noFill/>
          </a:ln>
        </p:spPr>
      </p:pic>
      <p:sp>
        <p:nvSpPr>
          <p:cNvPr id="749" name="Google Shape;749;p64"/>
          <p:cNvSpPr/>
          <p:nvPr/>
        </p:nvSpPr>
        <p:spPr>
          <a:xfrm>
            <a:off x="1155041" y="1876171"/>
            <a:ext cx="4349700" cy="394200"/>
          </a:xfrm>
          <a:prstGeom prst="roundRect">
            <a:avLst>
              <a:gd fmla="val 16667" name="adj"/>
            </a:avLst>
          </a:prstGeom>
          <a:solidFill>
            <a:srgbClr val="FFFFFF"/>
          </a:solidFill>
          <a:ln>
            <a:noFill/>
          </a:ln>
          <a:effectLst>
            <a:outerShdw blurRad="200025"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a:hlinkClick r:id="rId5"/>
          </p:cNvPr>
          <p:cNvSpPr txBox="1"/>
          <p:nvPr/>
        </p:nvSpPr>
        <p:spPr>
          <a:xfrm>
            <a:off x="1732953" y="1946293"/>
            <a:ext cx="3190800" cy="33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800" u="sng">
                <a:solidFill>
                  <a:schemeClr val="hlink"/>
                </a:solidFill>
                <a:latin typeface="Montserrat Black"/>
                <a:ea typeface="Montserrat Black"/>
                <a:cs typeface="Montserrat Black"/>
                <a:sym typeface="Montserrat Black"/>
                <a:hlinkClick r:id="rId6"/>
              </a:rPr>
              <a:t>mars.algoritmika.org</a:t>
            </a:r>
            <a:endParaRPr sz="1800">
              <a:solidFill>
                <a:srgbClr val="833AE0"/>
              </a:solidFill>
              <a:latin typeface="Montserrat Black"/>
              <a:ea typeface="Montserrat Black"/>
              <a:cs typeface="Montserrat Black"/>
              <a:sym typeface="Montserrat Black"/>
            </a:endParaRPr>
          </a:p>
        </p:txBody>
      </p:sp>
      <p:sp>
        <p:nvSpPr>
          <p:cNvPr id="751" name="Google Shape;751;p64"/>
          <p:cNvSpPr txBox="1"/>
          <p:nvPr/>
        </p:nvSpPr>
        <p:spPr>
          <a:xfrm>
            <a:off x="341063" y="310638"/>
            <a:ext cx="7043400" cy="594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3000">
                <a:latin typeface="Montserrat"/>
                <a:ea typeface="Montserrat"/>
                <a:cs typeface="Montserrat"/>
                <a:sym typeface="Montserrat"/>
              </a:rPr>
              <a:t>Выполни задания на платформе</a:t>
            </a:r>
            <a:endParaRPr b="1" sz="3000">
              <a:latin typeface="Montserrat"/>
              <a:ea typeface="Montserrat"/>
              <a:cs typeface="Montserrat"/>
              <a:sym typeface="Montserrat"/>
            </a:endParaRPr>
          </a:p>
        </p:txBody>
      </p:sp>
      <p:sp>
        <p:nvSpPr>
          <p:cNvPr id="752" name="Google Shape;752;p64"/>
          <p:cNvSpPr txBox="1"/>
          <p:nvPr/>
        </p:nvSpPr>
        <p:spPr>
          <a:xfrm rot="-5400000">
            <a:off x="6490250" y="2629625"/>
            <a:ext cx="32751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Работа на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платформе</a:t>
            </a:r>
            <a:endParaRPr b="1" sz="1800">
              <a:solidFill>
                <a:srgbClr val="FFFFFF"/>
              </a:solidFill>
              <a:latin typeface="Montserrat"/>
              <a:ea typeface="Montserrat"/>
              <a:cs typeface="Montserrat"/>
              <a:sym typeface="Montserrat"/>
            </a:endParaRPr>
          </a:p>
        </p:txBody>
      </p:sp>
      <p:pic>
        <p:nvPicPr>
          <p:cNvPr id="753" name="Google Shape;753;p64"/>
          <p:cNvPicPr preferRelativeResize="0"/>
          <p:nvPr/>
        </p:nvPicPr>
        <p:blipFill>
          <a:blip r:embed="rId7">
            <a:alphaModFix/>
          </a:blip>
          <a:stretch>
            <a:fillRect/>
          </a:stretch>
        </p:blipFill>
        <p:spPr>
          <a:xfrm>
            <a:off x="8678050" y="1897201"/>
            <a:ext cx="211887" cy="278425"/>
          </a:xfrm>
          <a:prstGeom prst="rect">
            <a:avLst/>
          </a:prstGeom>
          <a:noFill/>
          <a:ln>
            <a:noFill/>
          </a:ln>
        </p:spPr>
      </p:pic>
      <p:sp>
        <p:nvSpPr>
          <p:cNvPr id="754" name="Google Shape;754;p64"/>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64"/>
          <p:cNvPicPr preferRelativeResize="0"/>
          <p:nvPr/>
        </p:nvPicPr>
        <p:blipFill rotWithShape="1">
          <a:blip r:embed="rId8">
            <a:alphaModFix/>
          </a:blip>
          <a:srcRect b="0" l="0" r="0" t="0"/>
          <a:stretch/>
        </p:blipFill>
        <p:spPr>
          <a:xfrm>
            <a:off x="7814750" y="81699"/>
            <a:ext cx="1162225" cy="1099919"/>
          </a:xfrm>
          <a:prstGeom prst="rect">
            <a:avLst/>
          </a:prstGeom>
          <a:noFill/>
          <a:ln>
            <a:noFill/>
          </a:ln>
        </p:spPr>
      </p:pic>
      <p:sp>
        <p:nvSpPr>
          <p:cNvPr id="763" name="Google Shape;763;p64"/>
          <p:cNvSpPr txBox="1"/>
          <p:nvPr/>
        </p:nvSpPr>
        <p:spPr>
          <a:xfrm>
            <a:off x="997675" y="923500"/>
            <a:ext cx="6386700" cy="49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2400">
                <a:solidFill>
                  <a:schemeClr val="accent1"/>
                </a:solidFill>
                <a:latin typeface="Montserrat"/>
                <a:ea typeface="Montserrat"/>
                <a:cs typeface="Montserrat"/>
                <a:sym typeface="Montserrat"/>
              </a:rPr>
              <a:t>«</a:t>
            </a:r>
            <a:r>
              <a:rPr b="1" lang="en" sz="2400">
                <a:solidFill>
                  <a:schemeClr val="hlink"/>
                </a:solidFill>
                <a:uFill>
                  <a:noFill/>
                </a:uFill>
                <a:latin typeface="Montserrat"/>
                <a:ea typeface="Montserrat"/>
                <a:cs typeface="Montserrat"/>
                <a:sym typeface="Montserrat"/>
                <a:hlinkClick r:id="rId9"/>
              </a:rPr>
              <a:t>VSC: знакомство с PyQT5</a:t>
            </a:r>
            <a:r>
              <a:rPr b="1" lang="en" sz="2400">
                <a:solidFill>
                  <a:schemeClr val="accent1"/>
                </a:solidFill>
                <a:latin typeface="Montserrat"/>
                <a:ea typeface="Montserrat"/>
                <a:cs typeface="Montserrat"/>
                <a:sym typeface="Montserrat"/>
              </a:rPr>
              <a:t>»</a:t>
            </a:r>
            <a:endParaRPr b="1" sz="2400">
              <a:solidFill>
                <a:schemeClr val="accent1"/>
              </a:solidFill>
              <a:latin typeface="Montserrat"/>
              <a:ea typeface="Montserrat"/>
              <a:cs typeface="Montserrat"/>
              <a:sym typeface="Montserrat"/>
            </a:endParaRPr>
          </a:p>
        </p:txBody>
      </p:sp>
      <p:pic>
        <p:nvPicPr>
          <p:cNvPr id="764" name="Google Shape;764;p64"/>
          <p:cNvPicPr preferRelativeResize="0"/>
          <p:nvPr/>
        </p:nvPicPr>
        <p:blipFill>
          <a:blip r:embed="rId10">
            <a:alphaModFix/>
          </a:blip>
          <a:stretch>
            <a:fillRect/>
          </a:stretch>
        </p:blipFill>
        <p:spPr>
          <a:xfrm>
            <a:off x="310625" y="913325"/>
            <a:ext cx="626100" cy="412500"/>
          </a:xfrm>
          <a:prstGeom prst="rect">
            <a:avLst/>
          </a:prstGeom>
          <a:noFill/>
          <a:ln>
            <a:noFill/>
          </a:ln>
        </p:spPr>
      </p:pic>
      <p:pic>
        <p:nvPicPr>
          <p:cNvPr id="765" name="Google Shape;765;p64"/>
          <p:cNvPicPr preferRelativeResize="0"/>
          <p:nvPr/>
        </p:nvPicPr>
        <p:blipFill>
          <a:blip r:embed="rId11">
            <a:alphaModFix/>
          </a:blip>
          <a:stretch>
            <a:fillRect/>
          </a:stretch>
        </p:blipFill>
        <p:spPr>
          <a:xfrm>
            <a:off x="4525672" y="1767620"/>
            <a:ext cx="1103575" cy="104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nvSpPr>
        <p:spPr>
          <a:xfrm>
            <a:off x="368800" y="360000"/>
            <a:ext cx="74460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Что такое </a:t>
            </a:r>
            <a:r>
              <a:rPr lang="en" sz="4800">
                <a:solidFill>
                  <a:schemeClr val="accent2"/>
                </a:solidFill>
                <a:latin typeface="Montserrat ExtraBold"/>
                <a:ea typeface="Montserrat ExtraBold"/>
                <a:cs typeface="Montserrat ExtraBold"/>
                <a:sym typeface="Montserrat ExtraBold"/>
              </a:rPr>
              <a:t>обработчик</a:t>
            </a:r>
            <a:r>
              <a:rPr lang="en" sz="4800">
                <a:solidFill>
                  <a:schemeClr val="dk1"/>
                </a:solidFill>
                <a:latin typeface="Montserrat ExtraBold"/>
                <a:ea typeface="Montserrat ExtraBold"/>
                <a:cs typeface="Montserrat ExtraBold"/>
                <a:sym typeface="Montserrat ExtraBold"/>
              </a:rPr>
              <a:t> </a:t>
            </a:r>
            <a:r>
              <a:rPr lang="en" sz="4800">
                <a:solidFill>
                  <a:schemeClr val="accent2"/>
                </a:solidFill>
                <a:latin typeface="Montserrat ExtraBold"/>
                <a:ea typeface="Montserrat ExtraBold"/>
                <a:cs typeface="Montserrat ExtraBold"/>
                <a:sym typeface="Montserrat ExtraBold"/>
              </a:rPr>
              <a:t>события</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pic>
        <p:nvPicPr>
          <p:cNvPr id="127" name="Google Shape;127;p29"/>
          <p:cNvPicPr preferRelativeResize="0"/>
          <p:nvPr/>
        </p:nvPicPr>
        <p:blipFill>
          <a:blip r:embed="rId3">
            <a:alphaModFix/>
          </a:blip>
          <a:stretch>
            <a:fillRect/>
          </a:stretch>
        </p:blipFill>
        <p:spPr>
          <a:xfrm>
            <a:off x="3366325" y="5389430"/>
            <a:ext cx="3422263" cy="2211750"/>
          </a:xfrm>
          <a:prstGeom prst="rect">
            <a:avLst/>
          </a:prstGeom>
          <a:noFill/>
          <a:ln>
            <a:noFill/>
          </a:ln>
        </p:spPr>
      </p:pic>
      <p:pic>
        <p:nvPicPr>
          <p:cNvPr id="128" name="Google Shape;128;p29"/>
          <p:cNvPicPr preferRelativeResize="0"/>
          <p:nvPr/>
        </p:nvPicPr>
        <p:blipFill rotWithShape="1">
          <a:blip r:embed="rId4">
            <a:alphaModFix/>
          </a:blip>
          <a:srcRect b="3073" l="12015" r="8568" t="15187"/>
          <a:stretch/>
        </p:blipFill>
        <p:spPr>
          <a:xfrm>
            <a:off x="368808" y="5389425"/>
            <a:ext cx="2824794" cy="2211749"/>
          </a:xfrm>
          <a:prstGeom prst="rect">
            <a:avLst/>
          </a:prstGeom>
          <a:noFill/>
          <a:ln>
            <a:noFill/>
          </a:ln>
        </p:spPr>
      </p:pic>
      <p:grpSp>
        <p:nvGrpSpPr>
          <p:cNvPr id="129" name="Google Shape;129;p29"/>
          <p:cNvGrpSpPr/>
          <p:nvPr/>
        </p:nvGrpSpPr>
        <p:grpSpPr>
          <a:xfrm>
            <a:off x="7814798" y="175164"/>
            <a:ext cx="1162236" cy="4798825"/>
            <a:chOff x="4572000" y="241250"/>
            <a:chExt cx="1263300" cy="4798825"/>
          </a:xfrm>
        </p:grpSpPr>
        <p:sp>
          <p:nvSpPr>
            <p:cNvPr id="130" name="Google Shape;130;p29"/>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9"/>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9"/>
          <p:cNvSpPr txBox="1"/>
          <p:nvPr/>
        </p:nvSpPr>
        <p:spPr>
          <a:xfrm rot="-5400000">
            <a:off x="6587625" y="2519825"/>
            <a:ext cx="32751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Повторение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пройденного материала</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FFFFFF"/>
              </a:solidFill>
              <a:latin typeface="Montserrat"/>
              <a:ea typeface="Montserrat"/>
              <a:cs typeface="Montserrat"/>
              <a:sym typeface="Montserrat"/>
            </a:endParaRPr>
          </a:p>
        </p:txBody>
      </p:sp>
      <p:pic>
        <p:nvPicPr>
          <p:cNvPr id="133" name="Google Shape;133;p29"/>
          <p:cNvPicPr preferRelativeResize="0"/>
          <p:nvPr/>
        </p:nvPicPr>
        <p:blipFill>
          <a:blip r:embed="rId5">
            <a:alphaModFix/>
          </a:blip>
          <a:stretch>
            <a:fillRect/>
          </a:stretch>
        </p:blipFill>
        <p:spPr>
          <a:xfrm>
            <a:off x="8678050" y="3792329"/>
            <a:ext cx="211887" cy="278425"/>
          </a:xfrm>
          <a:prstGeom prst="rect">
            <a:avLst/>
          </a:prstGeom>
          <a:noFill/>
          <a:ln>
            <a:noFill/>
          </a:ln>
        </p:spPr>
      </p:pic>
      <p:sp>
        <p:nvSpPr>
          <p:cNvPr id="134" name="Google Shape;134;p2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9"/>
          <p:cNvPicPr preferRelativeResize="0"/>
          <p:nvPr/>
        </p:nvPicPr>
        <p:blipFill>
          <a:blip r:embed="rId6">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69" name="Shape 769"/>
        <p:cNvGrpSpPr/>
        <p:nvPr/>
      </p:nvGrpSpPr>
      <p:grpSpPr>
        <a:xfrm>
          <a:off x="0" y="0"/>
          <a:ext cx="0" cy="0"/>
          <a:chOff x="0" y="0"/>
          <a:chExt cx="0" cy="0"/>
        </a:xfrm>
      </p:grpSpPr>
      <p:sp>
        <p:nvSpPr>
          <p:cNvPr id="770" name="Google Shape;770;p65"/>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5"/>
          <p:cNvSpPr/>
          <p:nvPr/>
        </p:nvSpPr>
        <p:spPr>
          <a:xfrm>
            <a:off x="5736000" y="1047750"/>
            <a:ext cx="3048000" cy="304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5"/>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65"/>
          <p:cNvPicPr preferRelativeResize="0"/>
          <p:nvPr/>
        </p:nvPicPr>
        <p:blipFill rotWithShape="1">
          <a:blip r:embed="rId3">
            <a:alphaModFix/>
          </a:blip>
          <a:srcRect b="0" l="0" r="0" t="0"/>
          <a:stretch/>
        </p:blipFill>
        <p:spPr>
          <a:xfrm>
            <a:off x="6147538" y="1513099"/>
            <a:ext cx="2237575" cy="2117646"/>
          </a:xfrm>
          <a:prstGeom prst="rect">
            <a:avLst/>
          </a:prstGeom>
          <a:noFill/>
          <a:ln>
            <a:noFill/>
          </a:ln>
        </p:spPr>
      </p:pic>
      <p:sp>
        <p:nvSpPr>
          <p:cNvPr id="774" name="Google Shape;774;p65"/>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
        <p:nvSpPr>
          <p:cNvPr id="775" name="Google Shape;775;p65"/>
          <p:cNvSpPr txBox="1"/>
          <p:nvPr/>
        </p:nvSpPr>
        <p:spPr>
          <a:xfrm>
            <a:off x="360000" y="916000"/>
            <a:ext cx="5376000" cy="1375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50"/>
              </a:spcBef>
              <a:spcAft>
                <a:spcPts val="0"/>
              </a:spcAft>
              <a:buNone/>
            </a:pPr>
            <a:r>
              <a:rPr lang="en" sz="3600">
                <a:solidFill>
                  <a:schemeClr val="lt2"/>
                </a:solidFill>
                <a:latin typeface="Montserrat Black"/>
                <a:ea typeface="Montserrat Black"/>
                <a:cs typeface="Montserrat Black"/>
                <a:sym typeface="Montserrat Black"/>
              </a:rPr>
              <a:t>Ярмарка </a:t>
            </a:r>
            <a:br>
              <a:rPr lang="en" sz="3600">
                <a:solidFill>
                  <a:schemeClr val="lt2"/>
                </a:solidFill>
                <a:latin typeface="Montserrat Black"/>
                <a:ea typeface="Montserrat Black"/>
                <a:cs typeface="Montserrat Black"/>
                <a:sym typeface="Montserrat Black"/>
              </a:rPr>
            </a:br>
            <a:r>
              <a:rPr lang="en" sz="3600">
                <a:solidFill>
                  <a:schemeClr val="lt2"/>
                </a:solidFill>
                <a:latin typeface="Montserrat Black"/>
                <a:ea typeface="Montserrat Black"/>
                <a:cs typeface="Montserrat Black"/>
                <a:sym typeface="Montserrat Black"/>
              </a:rPr>
              <a:t>проектов</a:t>
            </a:r>
            <a:endParaRPr sz="3600">
              <a:solidFill>
                <a:schemeClr val="lt2"/>
              </a:solidFill>
              <a:latin typeface="Montserrat Black"/>
              <a:ea typeface="Montserrat Black"/>
              <a:cs typeface="Montserrat Black"/>
              <a:sym typeface="Montserrat Black"/>
            </a:endParaRPr>
          </a:p>
        </p:txBody>
      </p:sp>
      <p:sp>
        <p:nvSpPr>
          <p:cNvPr id="776" name="Google Shape;776;p65"/>
          <p:cNvSpPr txBox="1"/>
          <p:nvPr/>
        </p:nvSpPr>
        <p:spPr>
          <a:xfrm>
            <a:off x="360000" y="876508"/>
            <a:ext cx="2628000" cy="29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Обсуждение:</a:t>
            </a:r>
            <a:endParaRPr sz="18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66"/>
          <p:cNvGrpSpPr/>
          <p:nvPr/>
        </p:nvGrpSpPr>
        <p:grpSpPr>
          <a:xfrm>
            <a:off x="7814798" y="175164"/>
            <a:ext cx="1162236" cy="4798825"/>
            <a:chOff x="4572000" y="241250"/>
            <a:chExt cx="1263300" cy="4798825"/>
          </a:xfrm>
        </p:grpSpPr>
        <p:sp>
          <p:nvSpPr>
            <p:cNvPr id="782" name="Google Shape;782;p66"/>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6"/>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66"/>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785" name="Google Shape;785;p66"/>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786" name="Google Shape;786;p6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66"/>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791" name="Google Shape;791;p66"/>
          <p:cNvSpPr txBox="1"/>
          <p:nvPr/>
        </p:nvSpPr>
        <p:spPr>
          <a:xfrm>
            <a:off x="368800" y="360000"/>
            <a:ext cx="73182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Что такое</a:t>
            </a:r>
            <a:r>
              <a:rPr lang="en" sz="4800">
                <a:solidFill>
                  <a:schemeClr val="dk1"/>
                </a:solidFill>
                <a:latin typeface="Montserrat ExtraBold"/>
                <a:ea typeface="Montserrat ExtraBold"/>
                <a:cs typeface="Montserrat ExtraBold"/>
                <a:sym typeface="Montserrat ExtraBold"/>
              </a:rPr>
              <a:t> </a:t>
            </a:r>
            <a:r>
              <a:rPr lang="en" sz="4800">
                <a:solidFill>
                  <a:schemeClr val="accent4"/>
                </a:solidFill>
                <a:latin typeface="Montserrat ExtraBold"/>
                <a:ea typeface="Montserrat ExtraBold"/>
                <a:cs typeface="Montserrat ExtraBold"/>
                <a:sym typeface="Montserrat ExtraBold"/>
              </a:rPr>
              <a:t>стартап</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67"/>
          <p:cNvGrpSpPr/>
          <p:nvPr/>
        </p:nvGrpSpPr>
        <p:grpSpPr>
          <a:xfrm>
            <a:off x="7814798" y="175164"/>
            <a:ext cx="1162236" cy="4798825"/>
            <a:chOff x="4572000" y="241250"/>
            <a:chExt cx="1263300" cy="4798825"/>
          </a:xfrm>
        </p:grpSpPr>
        <p:sp>
          <p:nvSpPr>
            <p:cNvPr id="797" name="Google Shape;797;p67"/>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7"/>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67"/>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800" name="Google Shape;800;p67"/>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801" name="Google Shape;801;p6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67"/>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806" name="Google Shape;806;p67"/>
          <p:cNvSpPr txBox="1"/>
          <p:nvPr/>
        </p:nvSpPr>
        <p:spPr>
          <a:xfrm>
            <a:off x="368800" y="360000"/>
            <a:ext cx="7359600" cy="197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50"/>
              </a:spcBef>
              <a:spcAft>
                <a:spcPts val="0"/>
              </a:spcAft>
              <a:buClr>
                <a:schemeClr val="dk1"/>
              </a:buClr>
              <a:buSzPts val="1100"/>
              <a:buFont typeface="Arial"/>
              <a:buNone/>
            </a:pPr>
            <a:r>
              <a:rPr lang="en" sz="4800">
                <a:solidFill>
                  <a:schemeClr val="accent4"/>
                </a:solidFill>
                <a:highlight>
                  <a:srgbClr val="FFFFFF"/>
                </a:highlight>
                <a:latin typeface="Montserrat ExtraBold"/>
                <a:ea typeface="Montserrat ExtraBold"/>
                <a:cs typeface="Montserrat ExtraBold"/>
                <a:sym typeface="Montserrat ExtraBold"/>
              </a:rPr>
              <a:t>Startup</a:t>
            </a:r>
            <a:r>
              <a:rPr lang="en" sz="4800">
                <a:solidFill>
                  <a:schemeClr val="dk1"/>
                </a:solidFill>
                <a:highlight>
                  <a:srgbClr val="FFFFFF"/>
                </a:highlight>
                <a:latin typeface="Montserrat ExtraBold"/>
                <a:ea typeface="Montserrat ExtraBold"/>
                <a:cs typeface="Montserrat ExtraBold"/>
                <a:sym typeface="Montserrat ExtraBold"/>
              </a:rPr>
              <a:t> — </a:t>
            </a:r>
            <a:br>
              <a:rPr lang="en" sz="4800">
                <a:solidFill>
                  <a:schemeClr val="dk1"/>
                </a:solidFill>
                <a:highlight>
                  <a:srgbClr val="FFFFFF"/>
                </a:highlight>
                <a:latin typeface="Montserrat ExtraBold"/>
                <a:ea typeface="Montserrat ExtraBold"/>
                <a:cs typeface="Montserrat ExtraBold"/>
                <a:sym typeface="Montserrat ExtraBold"/>
              </a:rPr>
            </a:br>
            <a:r>
              <a:rPr lang="en" sz="4000">
                <a:solidFill>
                  <a:schemeClr val="dk1"/>
                </a:solidFill>
                <a:highlight>
                  <a:srgbClr val="FFFFFF"/>
                </a:highlight>
                <a:latin typeface="Montserrat ExtraBold"/>
                <a:ea typeface="Montserrat ExtraBold"/>
                <a:cs typeface="Montserrat ExtraBold"/>
                <a:sym typeface="Montserrat ExtraBold"/>
              </a:rPr>
              <a:t>молодой инновационный бизнес, который при успешной реализации растёт в десятки раз быстрее классических компаний.</a:t>
            </a:r>
            <a:endParaRPr sz="4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grpSp>
        <p:nvGrpSpPr>
          <p:cNvPr id="811" name="Google Shape;811;p68"/>
          <p:cNvGrpSpPr/>
          <p:nvPr/>
        </p:nvGrpSpPr>
        <p:grpSpPr>
          <a:xfrm>
            <a:off x="7814798" y="175164"/>
            <a:ext cx="1162236" cy="4798825"/>
            <a:chOff x="4572000" y="241250"/>
            <a:chExt cx="1263300" cy="4798825"/>
          </a:xfrm>
        </p:grpSpPr>
        <p:sp>
          <p:nvSpPr>
            <p:cNvPr id="812" name="Google Shape;812;p68"/>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8"/>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8"/>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815" name="Google Shape;815;p68"/>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816" name="Google Shape;816;p6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68"/>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821" name="Google Shape;821;p68"/>
          <p:cNvSpPr txBox="1"/>
          <p:nvPr/>
        </p:nvSpPr>
        <p:spPr>
          <a:xfrm>
            <a:off x="368800" y="360000"/>
            <a:ext cx="73182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Всегда ли </a:t>
            </a:r>
            <a:r>
              <a:rPr lang="en" sz="4800">
                <a:solidFill>
                  <a:schemeClr val="accent4"/>
                </a:solidFill>
                <a:latin typeface="Montserrat ExtraBold"/>
                <a:ea typeface="Montserrat ExtraBold"/>
                <a:cs typeface="Montserrat ExtraBold"/>
                <a:sym typeface="Montserrat ExtraBold"/>
              </a:rPr>
              <a:t>новая</a:t>
            </a:r>
            <a:r>
              <a:rPr lang="en" sz="4800">
                <a:solidFill>
                  <a:schemeClr val="dk1"/>
                </a:solidFill>
                <a:latin typeface="Montserrat ExtraBold"/>
                <a:ea typeface="Montserrat ExtraBold"/>
                <a:cs typeface="Montserrat ExtraBold"/>
                <a:sym typeface="Montserrat ExtraBold"/>
              </a:rPr>
              <a:t> идея будет иметь </a:t>
            </a:r>
            <a:r>
              <a:rPr lang="en" sz="4800">
                <a:solidFill>
                  <a:schemeClr val="accent4"/>
                </a:solidFill>
                <a:latin typeface="Montserrat ExtraBold"/>
                <a:ea typeface="Montserrat ExtraBold"/>
                <a:cs typeface="Montserrat ExtraBold"/>
                <a:sym typeface="Montserrat ExtraBold"/>
              </a:rPr>
              <a:t>успех</a:t>
            </a:r>
            <a:r>
              <a:rPr lang="en" sz="4800">
                <a:solidFill>
                  <a:schemeClr val="dk1"/>
                </a:solidFill>
                <a:latin typeface="Montserrat ExtraBold"/>
                <a:ea typeface="Montserrat ExtraBold"/>
                <a:cs typeface="Montserrat ExtraBold"/>
                <a:sym typeface="Montserrat ExtraBold"/>
              </a:rPr>
              <a:t> на рынке</a:t>
            </a:r>
            <a:r>
              <a:rPr lang="en" sz="4800">
                <a:solidFill>
                  <a:schemeClr val="dk1"/>
                </a:solidFill>
                <a:latin typeface="Montserrat ExtraBold"/>
                <a:ea typeface="Montserrat ExtraBold"/>
                <a:cs typeface="Montserrat ExtraBold"/>
                <a:sym typeface="Montserrat ExtraBold"/>
              </a:rPr>
              <a:t>?</a:t>
            </a:r>
            <a:br>
              <a:rPr lang="en" sz="4800">
                <a:solidFill>
                  <a:schemeClr val="dk1"/>
                </a:solidFill>
                <a:latin typeface="Montserrat ExtraBold"/>
                <a:ea typeface="Montserrat ExtraBold"/>
                <a:cs typeface="Montserrat ExtraBold"/>
                <a:sym typeface="Montserrat ExtraBold"/>
              </a:rPr>
            </a:br>
            <a:r>
              <a:rPr lang="en" sz="4800">
                <a:solidFill>
                  <a:schemeClr val="dk1"/>
                </a:solidFill>
                <a:latin typeface="Montserrat ExtraBold"/>
                <a:ea typeface="Montserrat ExtraBold"/>
                <a:cs typeface="Montserrat ExtraBold"/>
                <a:sym typeface="Montserrat ExtraBold"/>
              </a:rPr>
              <a:t>Почему?</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grpSp>
        <p:nvGrpSpPr>
          <p:cNvPr id="826" name="Google Shape;826;p69"/>
          <p:cNvGrpSpPr/>
          <p:nvPr/>
        </p:nvGrpSpPr>
        <p:grpSpPr>
          <a:xfrm>
            <a:off x="7814798" y="175164"/>
            <a:ext cx="1162236" cy="4798825"/>
            <a:chOff x="4572000" y="241250"/>
            <a:chExt cx="1263300" cy="4798825"/>
          </a:xfrm>
        </p:grpSpPr>
        <p:sp>
          <p:nvSpPr>
            <p:cNvPr id="827" name="Google Shape;827;p69"/>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9"/>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69"/>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830" name="Google Shape;830;p69"/>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831" name="Google Shape;831;p6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5" name="Google Shape;835;p69"/>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836" name="Google Shape;836;p69"/>
          <p:cNvSpPr txBox="1"/>
          <p:nvPr/>
        </p:nvSpPr>
        <p:spPr>
          <a:xfrm>
            <a:off x="368800" y="360000"/>
            <a:ext cx="7359600" cy="197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50"/>
              </a:spcBef>
              <a:spcAft>
                <a:spcPts val="0"/>
              </a:spcAft>
              <a:buClr>
                <a:schemeClr val="dk1"/>
              </a:buClr>
              <a:buSzPts val="1100"/>
              <a:buFont typeface="Arial"/>
              <a:buNone/>
            </a:pPr>
            <a:r>
              <a:rPr lang="en" sz="4800">
                <a:solidFill>
                  <a:schemeClr val="accent4"/>
                </a:solidFill>
                <a:highlight>
                  <a:srgbClr val="FFFFFF"/>
                </a:highlight>
                <a:latin typeface="Montserrat ExtraBold"/>
                <a:ea typeface="Montserrat ExtraBold"/>
                <a:cs typeface="Montserrat ExtraBold"/>
                <a:sym typeface="Montserrat ExtraBold"/>
              </a:rPr>
              <a:t>От чего</a:t>
            </a:r>
            <a:r>
              <a:rPr lang="en" sz="4800">
                <a:solidFill>
                  <a:schemeClr val="dk1"/>
                </a:solidFill>
                <a:highlight>
                  <a:srgbClr val="FFFFFF"/>
                </a:highlight>
                <a:latin typeface="Montserrat ExtraBold"/>
                <a:ea typeface="Montserrat ExtraBold"/>
                <a:cs typeface="Montserrat ExtraBold"/>
                <a:sym typeface="Montserrat ExtraBold"/>
              </a:rPr>
              <a:t> стоит отталкиваться при придумывании идеи для стартапа?</a:t>
            </a:r>
            <a:endParaRPr sz="48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70"/>
          <p:cNvGrpSpPr/>
          <p:nvPr/>
        </p:nvGrpSpPr>
        <p:grpSpPr>
          <a:xfrm>
            <a:off x="7814798" y="175164"/>
            <a:ext cx="1162236" cy="4798825"/>
            <a:chOff x="4572000" y="241250"/>
            <a:chExt cx="1263300" cy="4798825"/>
          </a:xfrm>
        </p:grpSpPr>
        <p:sp>
          <p:nvSpPr>
            <p:cNvPr id="842" name="Google Shape;842;p70"/>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70"/>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845" name="Google Shape;845;p70"/>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846" name="Google Shape;846;p7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70"/>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851" name="Google Shape;851;p70"/>
          <p:cNvSpPr txBox="1"/>
          <p:nvPr/>
        </p:nvSpPr>
        <p:spPr>
          <a:xfrm>
            <a:off x="368800" y="207600"/>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latin typeface="Montserrat ExtraBold"/>
                <a:ea typeface="Montserrat ExtraBold"/>
                <a:cs typeface="Montserrat ExtraBold"/>
                <a:sym typeface="Montserrat ExtraBold"/>
              </a:rPr>
              <a:t>Что нужно сделать?</a:t>
            </a:r>
            <a:endParaRPr sz="3000">
              <a:highlight>
                <a:srgbClr val="FFFFFF"/>
              </a:highlight>
              <a:latin typeface="Montserrat ExtraBold"/>
              <a:ea typeface="Montserrat ExtraBold"/>
              <a:cs typeface="Montserrat ExtraBold"/>
              <a:sym typeface="Montserrat ExtraBold"/>
            </a:endParaRPr>
          </a:p>
        </p:txBody>
      </p:sp>
      <p:sp>
        <p:nvSpPr>
          <p:cNvPr id="852" name="Google Shape;852;p70"/>
          <p:cNvSpPr/>
          <p:nvPr/>
        </p:nvSpPr>
        <p:spPr>
          <a:xfrm>
            <a:off x="417775" y="900750"/>
            <a:ext cx="6794700" cy="9666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Ознакомиться с </a:t>
            </a:r>
            <a:r>
              <a:rPr b="1" lang="en" sz="1800">
                <a:solidFill>
                  <a:schemeClr val="dk1"/>
                </a:solidFill>
                <a:latin typeface="Montserrat"/>
                <a:ea typeface="Montserrat"/>
                <a:cs typeface="Montserrat"/>
                <a:sym typeface="Montserrat"/>
              </a:rPr>
              <a:t>кратким</a:t>
            </a:r>
            <a:r>
              <a:rPr lang="en" sz="1800">
                <a:solidFill>
                  <a:schemeClr val="dk1"/>
                </a:solidFill>
                <a:latin typeface="Montserrat Medium"/>
                <a:ea typeface="Montserrat Medium"/>
                <a:cs typeface="Montserrat Medium"/>
                <a:sym typeface="Montserrat Medium"/>
              </a:rPr>
              <a:t> описанием проектов в задании «Стартап: десктопные приложения» в </a:t>
            </a:r>
            <a:r>
              <a:rPr b="1" lang="en" sz="1800">
                <a:solidFill>
                  <a:schemeClr val="dk1"/>
                </a:solidFill>
                <a:latin typeface="Montserrat"/>
                <a:ea typeface="Montserrat"/>
                <a:cs typeface="Montserrat"/>
                <a:sym typeface="Montserrat"/>
              </a:rPr>
              <a:t>первой</a:t>
            </a:r>
            <a:r>
              <a:rPr lang="en" sz="1800">
                <a:solidFill>
                  <a:schemeClr val="dk1"/>
                </a:solidFill>
                <a:latin typeface="Montserrat Medium"/>
                <a:ea typeface="Montserrat Medium"/>
                <a:cs typeface="Montserrat Medium"/>
                <a:sym typeface="Montserrat Medium"/>
              </a:rPr>
              <a:t> задаче.</a:t>
            </a:r>
            <a:endParaRPr sz="1800">
              <a:latin typeface="Montserrat Medium"/>
              <a:ea typeface="Montserrat Medium"/>
              <a:cs typeface="Montserrat Medium"/>
              <a:sym typeface="Montserrat Medium"/>
            </a:endParaRPr>
          </a:p>
        </p:txBody>
      </p:sp>
      <p:sp>
        <p:nvSpPr>
          <p:cNvPr id="853" name="Google Shape;853;p70"/>
          <p:cNvSpPr/>
          <p:nvPr/>
        </p:nvSpPr>
        <p:spPr>
          <a:xfrm>
            <a:off x="417775" y="2150550"/>
            <a:ext cx="6794700" cy="4974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Выбрать </a:t>
            </a:r>
            <a:r>
              <a:rPr b="1" lang="en" sz="1800">
                <a:solidFill>
                  <a:schemeClr val="dk1"/>
                </a:solidFill>
                <a:latin typeface="Montserrat"/>
                <a:ea typeface="Montserrat"/>
                <a:cs typeface="Montserrat"/>
                <a:sym typeface="Montserrat"/>
              </a:rPr>
              <a:t>один</a:t>
            </a:r>
            <a:r>
              <a:rPr lang="en" sz="1800">
                <a:solidFill>
                  <a:schemeClr val="dk1"/>
                </a:solidFill>
                <a:latin typeface="Montserrat Medium"/>
                <a:ea typeface="Montserrat Medium"/>
                <a:cs typeface="Montserrat Medium"/>
                <a:sym typeface="Montserrat Medium"/>
              </a:rPr>
              <a:t> из трёх проектов.</a:t>
            </a:r>
            <a:endParaRPr sz="1800">
              <a:latin typeface="Montserrat Medium"/>
              <a:ea typeface="Montserrat Medium"/>
              <a:cs typeface="Montserrat Medium"/>
              <a:sym typeface="Montserrat Medium"/>
            </a:endParaRPr>
          </a:p>
        </p:txBody>
      </p:sp>
      <p:sp>
        <p:nvSpPr>
          <p:cNvPr id="854" name="Google Shape;854;p70"/>
          <p:cNvSpPr/>
          <p:nvPr/>
        </p:nvSpPr>
        <p:spPr>
          <a:xfrm>
            <a:off x="417775" y="2935050"/>
            <a:ext cx="6794700" cy="6708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Объединиться в команды по 3-4 человека, в которых вы будете делать стартапы.</a:t>
            </a:r>
            <a:endParaRPr sz="1800">
              <a:latin typeface="Montserrat Medium"/>
              <a:ea typeface="Montserrat Medium"/>
              <a:cs typeface="Montserrat Medium"/>
              <a:sym typeface="Montserrat Medium"/>
            </a:endParaRPr>
          </a:p>
        </p:txBody>
      </p:sp>
      <p:cxnSp>
        <p:nvCxnSpPr>
          <p:cNvPr id="855" name="Google Shape;855;p70"/>
          <p:cNvCxnSpPr>
            <a:stCxn id="852" idx="2"/>
            <a:endCxn id="853" idx="0"/>
          </p:cNvCxnSpPr>
          <p:nvPr/>
        </p:nvCxnSpPr>
        <p:spPr>
          <a:xfrm>
            <a:off x="3815125" y="1867350"/>
            <a:ext cx="0" cy="283200"/>
          </a:xfrm>
          <a:prstGeom prst="straightConnector1">
            <a:avLst/>
          </a:prstGeom>
          <a:noFill/>
          <a:ln cap="flat" cmpd="sng" w="9525">
            <a:solidFill>
              <a:srgbClr val="000000"/>
            </a:solidFill>
            <a:prstDash val="solid"/>
            <a:round/>
            <a:headEnd len="med" w="med" type="none"/>
            <a:tailEnd len="med" w="med" type="triangle"/>
          </a:ln>
        </p:spPr>
      </p:cxnSp>
      <p:cxnSp>
        <p:nvCxnSpPr>
          <p:cNvPr id="856" name="Google Shape;856;p70"/>
          <p:cNvCxnSpPr>
            <a:stCxn id="853" idx="2"/>
            <a:endCxn id="854" idx="0"/>
          </p:cNvCxnSpPr>
          <p:nvPr/>
        </p:nvCxnSpPr>
        <p:spPr>
          <a:xfrm>
            <a:off x="3815125" y="2647950"/>
            <a:ext cx="0" cy="287100"/>
          </a:xfrm>
          <a:prstGeom prst="straightConnector1">
            <a:avLst/>
          </a:prstGeom>
          <a:noFill/>
          <a:ln cap="flat" cmpd="sng" w="9525">
            <a:solidFill>
              <a:srgbClr val="000000"/>
            </a:solidFill>
            <a:prstDash val="solid"/>
            <a:round/>
            <a:headEnd len="med" w="med" type="none"/>
            <a:tailEnd len="med" w="med" type="triangle"/>
          </a:ln>
        </p:spPr>
      </p:cxnSp>
      <p:sp>
        <p:nvSpPr>
          <p:cNvPr id="857" name="Google Shape;857;p70"/>
          <p:cNvSpPr/>
          <p:nvPr/>
        </p:nvSpPr>
        <p:spPr>
          <a:xfrm>
            <a:off x="417775" y="3913350"/>
            <a:ext cx="6794700" cy="9666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В</a:t>
            </a:r>
            <a:r>
              <a:rPr lang="en" sz="1800">
                <a:solidFill>
                  <a:schemeClr val="dk1"/>
                </a:solidFill>
                <a:latin typeface="Montserrat Medium"/>
                <a:ea typeface="Montserrat Medium"/>
                <a:cs typeface="Montserrat Medium"/>
                <a:sym typeface="Montserrat Medium"/>
              </a:rPr>
              <a:t> оставшееся время ознакомиться с полным техническим заданием в «Стартап: десктопные приложения» в </a:t>
            </a:r>
            <a:r>
              <a:rPr b="1" lang="en" sz="1800">
                <a:solidFill>
                  <a:schemeClr val="dk1"/>
                </a:solidFill>
                <a:latin typeface="Montserrat"/>
                <a:ea typeface="Montserrat"/>
                <a:cs typeface="Montserrat"/>
                <a:sym typeface="Montserrat"/>
              </a:rPr>
              <a:t>задачах 2, 3 и 4</a:t>
            </a:r>
            <a:r>
              <a:rPr lang="en" sz="1800">
                <a:solidFill>
                  <a:schemeClr val="dk1"/>
                </a:solidFill>
                <a:latin typeface="Montserrat Medium"/>
                <a:ea typeface="Montserrat Medium"/>
                <a:cs typeface="Montserrat Medium"/>
                <a:sym typeface="Montserrat Medium"/>
              </a:rPr>
              <a:t>.</a:t>
            </a:r>
            <a:endParaRPr sz="1800">
              <a:solidFill>
                <a:schemeClr val="dk1"/>
              </a:solidFill>
              <a:latin typeface="Montserrat Medium"/>
              <a:ea typeface="Montserrat Medium"/>
              <a:cs typeface="Montserrat Medium"/>
              <a:sym typeface="Montserrat Medium"/>
            </a:endParaRPr>
          </a:p>
        </p:txBody>
      </p:sp>
      <p:cxnSp>
        <p:nvCxnSpPr>
          <p:cNvPr id="858" name="Google Shape;858;p70"/>
          <p:cNvCxnSpPr>
            <a:stCxn id="854" idx="2"/>
            <a:endCxn id="857" idx="0"/>
          </p:cNvCxnSpPr>
          <p:nvPr/>
        </p:nvCxnSpPr>
        <p:spPr>
          <a:xfrm>
            <a:off x="3815125" y="3605850"/>
            <a:ext cx="0" cy="3075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62" name="Shape 862"/>
        <p:cNvGrpSpPr/>
        <p:nvPr/>
      </p:nvGrpSpPr>
      <p:grpSpPr>
        <a:xfrm>
          <a:off x="0" y="0"/>
          <a:ext cx="0" cy="0"/>
          <a:chOff x="0" y="0"/>
          <a:chExt cx="0" cy="0"/>
        </a:xfrm>
      </p:grpSpPr>
      <p:sp>
        <p:nvSpPr>
          <p:cNvPr id="863" name="Google Shape;863;p71"/>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1"/>
          <p:cNvSpPr/>
          <p:nvPr/>
        </p:nvSpPr>
        <p:spPr>
          <a:xfrm>
            <a:off x="5736000" y="1047750"/>
            <a:ext cx="3048000" cy="304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1"/>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1"/>
          <p:cNvSpPr txBox="1"/>
          <p:nvPr/>
        </p:nvSpPr>
        <p:spPr>
          <a:xfrm>
            <a:off x="360000" y="815950"/>
            <a:ext cx="5115300" cy="1152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Завершение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урока</a:t>
            </a:r>
            <a:endParaRPr sz="3600">
              <a:solidFill>
                <a:srgbClr val="FFFFFF"/>
              </a:solidFill>
              <a:latin typeface="Montserrat ExtraBold"/>
              <a:ea typeface="Montserrat ExtraBold"/>
              <a:cs typeface="Montserrat ExtraBold"/>
              <a:sym typeface="Montserrat ExtraBold"/>
            </a:endParaRPr>
          </a:p>
        </p:txBody>
      </p:sp>
      <p:pic>
        <p:nvPicPr>
          <p:cNvPr id="867" name="Google Shape;867;p71"/>
          <p:cNvPicPr preferRelativeResize="0"/>
          <p:nvPr/>
        </p:nvPicPr>
        <p:blipFill rotWithShape="1">
          <a:blip r:embed="rId3">
            <a:alphaModFix/>
          </a:blip>
          <a:srcRect b="0" l="0" r="0" t="0"/>
          <a:stretch/>
        </p:blipFill>
        <p:spPr>
          <a:xfrm>
            <a:off x="6476713" y="1824638"/>
            <a:ext cx="1579225" cy="1494575"/>
          </a:xfrm>
          <a:prstGeom prst="rect">
            <a:avLst/>
          </a:prstGeom>
          <a:noFill/>
          <a:ln>
            <a:noFill/>
          </a:ln>
        </p:spPr>
      </p:pic>
      <p:sp>
        <p:nvSpPr>
          <p:cNvPr id="868" name="Google Shape;868;p71"/>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2"/>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Проверьте себя</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874" name="Google Shape;874;p72"/>
          <p:cNvSpPr txBox="1"/>
          <p:nvPr/>
        </p:nvSpPr>
        <p:spPr>
          <a:xfrm>
            <a:off x="488850" y="1171438"/>
            <a:ext cx="6894900" cy="29874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Font typeface="Montserrat Medium"/>
              <a:buAutoNum type="arabicPeriod"/>
            </a:pPr>
            <a:r>
              <a:rPr lang="en" sz="2400">
                <a:latin typeface="Montserrat Medium"/>
                <a:ea typeface="Montserrat Medium"/>
                <a:cs typeface="Montserrat Medium"/>
                <a:sym typeface="Montserrat Medium"/>
              </a:rPr>
              <a:t>Что такое десктопное приложение?</a:t>
            </a:r>
            <a:endParaRPr sz="2400">
              <a:latin typeface="Montserrat Medium"/>
              <a:ea typeface="Montserrat Medium"/>
              <a:cs typeface="Montserrat Medium"/>
              <a:sym typeface="Montserrat Medium"/>
            </a:endParaRPr>
          </a:p>
          <a:p>
            <a:pPr indent="-381000" lvl="0" marL="457200" rtl="0" algn="l">
              <a:spcBef>
                <a:spcPts val="0"/>
              </a:spcBef>
              <a:spcAft>
                <a:spcPts val="0"/>
              </a:spcAft>
              <a:buSzPts val="2400"/>
              <a:buFont typeface="Montserrat Medium"/>
              <a:buAutoNum type="arabicPeriod"/>
            </a:pPr>
            <a:r>
              <a:rPr lang="en" sz="2400">
                <a:latin typeface="Montserrat Medium"/>
                <a:ea typeface="Montserrat Medium"/>
                <a:cs typeface="Montserrat Medium"/>
                <a:sym typeface="Montserrat Medium"/>
              </a:rPr>
              <a:t>Приведите примеры оконных приложений.</a:t>
            </a:r>
            <a:endParaRPr sz="2400">
              <a:latin typeface="Montserrat Medium"/>
              <a:ea typeface="Montserrat Medium"/>
              <a:cs typeface="Montserrat Medium"/>
              <a:sym typeface="Montserrat Medium"/>
            </a:endParaRPr>
          </a:p>
          <a:p>
            <a:pPr indent="-381000" lvl="0" marL="457200" rtl="0" algn="l">
              <a:spcBef>
                <a:spcPts val="0"/>
              </a:spcBef>
              <a:spcAft>
                <a:spcPts val="0"/>
              </a:spcAft>
              <a:buSzPts val="2400"/>
              <a:buFont typeface="Montserrat Medium"/>
              <a:buAutoNum type="arabicPeriod"/>
            </a:pPr>
            <a:r>
              <a:rPr lang="en" sz="2400">
                <a:latin typeface="Montserrat Medium"/>
                <a:ea typeface="Montserrat Medium"/>
                <a:cs typeface="Montserrat Medium"/>
                <a:sym typeface="Montserrat Medium"/>
              </a:rPr>
              <a:t>Что такое виджет?</a:t>
            </a:r>
            <a:endParaRPr sz="2400">
              <a:latin typeface="Montserrat Medium"/>
              <a:ea typeface="Montserrat Medium"/>
              <a:cs typeface="Montserrat Medium"/>
              <a:sym typeface="Montserrat Medium"/>
            </a:endParaRPr>
          </a:p>
          <a:p>
            <a:pPr indent="-381000" lvl="0" marL="457200" rtl="0" algn="l">
              <a:spcBef>
                <a:spcPts val="0"/>
              </a:spcBef>
              <a:spcAft>
                <a:spcPts val="0"/>
              </a:spcAft>
              <a:buSzPts val="2400"/>
              <a:buFont typeface="Montserrat Medium"/>
              <a:buAutoNum type="arabicPeriod"/>
            </a:pPr>
            <a:r>
              <a:rPr lang="en" sz="2400">
                <a:latin typeface="Montserrat Medium"/>
                <a:ea typeface="Montserrat Medium"/>
                <a:cs typeface="Montserrat Medium"/>
                <a:sym typeface="Montserrat Medium"/>
              </a:rPr>
              <a:t>Какие виджеты вы изучили сегодня?</a:t>
            </a:r>
            <a:endParaRPr sz="2400">
              <a:latin typeface="Montserrat Medium"/>
              <a:ea typeface="Montserrat Medium"/>
              <a:cs typeface="Montserrat Medium"/>
              <a:sym typeface="Montserrat Medium"/>
            </a:endParaRPr>
          </a:p>
          <a:p>
            <a:pPr indent="0" lvl="0" marL="457200" rtl="0" algn="l">
              <a:spcBef>
                <a:spcPts val="0"/>
              </a:spcBef>
              <a:spcAft>
                <a:spcPts val="0"/>
              </a:spcAft>
              <a:buNone/>
            </a:pPr>
            <a:r>
              <a:t/>
            </a:r>
            <a:endParaRPr sz="3000">
              <a:latin typeface="Montserrat Medium"/>
              <a:ea typeface="Montserrat Medium"/>
              <a:cs typeface="Montserrat Medium"/>
              <a:sym typeface="Montserrat Medium"/>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pSp>
        <p:nvGrpSpPr>
          <p:cNvPr id="875" name="Google Shape;875;p72"/>
          <p:cNvGrpSpPr/>
          <p:nvPr/>
        </p:nvGrpSpPr>
        <p:grpSpPr>
          <a:xfrm>
            <a:off x="7814798" y="175164"/>
            <a:ext cx="1162236" cy="4798825"/>
            <a:chOff x="4572000" y="241250"/>
            <a:chExt cx="1263300" cy="4798825"/>
          </a:xfrm>
        </p:grpSpPr>
        <p:sp>
          <p:nvSpPr>
            <p:cNvPr id="876" name="Google Shape;876;p72"/>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2"/>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72"/>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Подведение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итогов занятия</a:t>
            </a:r>
            <a:endParaRPr b="1" sz="1800">
              <a:solidFill>
                <a:srgbClr val="FFFFFF"/>
              </a:solidFill>
              <a:latin typeface="Montserrat"/>
              <a:ea typeface="Montserrat"/>
              <a:cs typeface="Montserrat"/>
              <a:sym typeface="Montserrat"/>
            </a:endParaRPr>
          </a:p>
        </p:txBody>
      </p:sp>
      <p:pic>
        <p:nvPicPr>
          <p:cNvPr id="879" name="Google Shape;879;p72"/>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880" name="Google Shape;880;p72"/>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2"/>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2"/>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2"/>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0" name="Google Shape;890;p72"/>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3"/>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На следующем занятии </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896" name="Google Shape;896;p73"/>
          <p:cNvSpPr txBox="1"/>
          <p:nvPr/>
        </p:nvSpPr>
        <p:spPr>
          <a:xfrm>
            <a:off x="488850" y="1171438"/>
            <a:ext cx="6894900" cy="2987400"/>
          </a:xfrm>
          <a:prstGeom prst="rect">
            <a:avLst/>
          </a:prstGeom>
          <a:noFill/>
          <a:ln>
            <a:noFill/>
          </a:ln>
        </p:spPr>
        <p:txBody>
          <a:bodyPr anchorCtr="0" anchor="t" bIns="0" lIns="0" spcFirstLastPara="1" rIns="0" wrap="square" tIns="0">
            <a:noAutofit/>
          </a:bodyPr>
          <a:lstStyle/>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Разработаем концепции проектов.</a:t>
            </a:r>
            <a:endParaRPr sz="3000">
              <a:latin typeface="Montserrat Medium"/>
              <a:ea typeface="Montserrat Medium"/>
              <a:cs typeface="Montserrat Medium"/>
              <a:sym typeface="Montserrat Medium"/>
            </a:endParaRPr>
          </a:p>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Защитим их перед заказчиком.</a:t>
            </a:r>
            <a:endParaRPr sz="3000">
              <a:latin typeface="Montserrat Medium"/>
              <a:ea typeface="Montserrat Medium"/>
              <a:cs typeface="Montserrat Medium"/>
              <a:sym typeface="Montserrat Medium"/>
            </a:endParaRPr>
          </a:p>
          <a:p>
            <a:pPr indent="-419100" lvl="0" marL="457200" rtl="0" algn="l">
              <a:spcBef>
                <a:spcPts val="0"/>
              </a:spcBef>
              <a:spcAft>
                <a:spcPts val="0"/>
              </a:spcAft>
              <a:buSzPts val="3000"/>
              <a:buFont typeface="Montserrat Medium"/>
              <a:buAutoNum type="arabicPeriod"/>
            </a:pPr>
            <a:r>
              <a:rPr lang="en" sz="3000">
                <a:latin typeface="Montserrat Medium"/>
                <a:ea typeface="Montserrat Medium"/>
                <a:cs typeface="Montserrat Medium"/>
                <a:sym typeface="Montserrat Medium"/>
              </a:rPr>
              <a:t>Начнём программировать свой стартап.</a:t>
            </a:r>
            <a:endParaRPr sz="3000">
              <a:latin typeface="Montserrat Medium"/>
              <a:ea typeface="Montserrat Medium"/>
              <a:cs typeface="Montserrat Medium"/>
              <a:sym typeface="Montserrat Medium"/>
            </a:endParaRPr>
          </a:p>
          <a:p>
            <a:pPr indent="0" lvl="0" marL="457200" rtl="0" algn="l">
              <a:spcBef>
                <a:spcPts val="0"/>
              </a:spcBef>
              <a:spcAft>
                <a:spcPts val="0"/>
              </a:spcAft>
              <a:buNone/>
            </a:pPr>
            <a:r>
              <a:t/>
            </a:r>
            <a:endParaRPr sz="3000">
              <a:latin typeface="Montserrat Medium"/>
              <a:ea typeface="Montserrat Medium"/>
              <a:cs typeface="Montserrat Medium"/>
              <a:sym typeface="Montserrat Medium"/>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pSp>
        <p:nvGrpSpPr>
          <p:cNvPr id="897" name="Google Shape;897;p73"/>
          <p:cNvGrpSpPr/>
          <p:nvPr/>
        </p:nvGrpSpPr>
        <p:grpSpPr>
          <a:xfrm>
            <a:off x="7814798" y="175164"/>
            <a:ext cx="1162236" cy="4798825"/>
            <a:chOff x="4572000" y="241250"/>
            <a:chExt cx="1263300" cy="4798825"/>
          </a:xfrm>
        </p:grpSpPr>
        <p:sp>
          <p:nvSpPr>
            <p:cNvPr id="898" name="Google Shape;898;p73"/>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3"/>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73"/>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Подведение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итогов занятия</a:t>
            </a:r>
            <a:endParaRPr b="1" sz="1800">
              <a:solidFill>
                <a:srgbClr val="FFFFFF"/>
              </a:solidFill>
              <a:latin typeface="Montserrat"/>
              <a:ea typeface="Montserrat"/>
              <a:cs typeface="Montserrat"/>
              <a:sym typeface="Montserrat"/>
            </a:endParaRPr>
          </a:p>
        </p:txBody>
      </p:sp>
      <p:pic>
        <p:nvPicPr>
          <p:cNvPr id="901" name="Google Shape;901;p73"/>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902" name="Google Shape;902;p73"/>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3"/>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3"/>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3"/>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2" name="Google Shape;912;p73"/>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6" name="Shape 916"/>
        <p:cNvGrpSpPr/>
        <p:nvPr/>
      </p:nvGrpSpPr>
      <p:grpSpPr>
        <a:xfrm>
          <a:off x="0" y="0"/>
          <a:ext cx="0" cy="0"/>
          <a:chOff x="0" y="0"/>
          <a:chExt cx="0" cy="0"/>
        </a:xfrm>
      </p:grpSpPr>
      <p:grpSp>
        <p:nvGrpSpPr>
          <p:cNvPr id="917" name="Google Shape;917;p74"/>
          <p:cNvGrpSpPr/>
          <p:nvPr/>
        </p:nvGrpSpPr>
        <p:grpSpPr>
          <a:xfrm>
            <a:off x="7814798" y="175164"/>
            <a:ext cx="1162236" cy="4798825"/>
            <a:chOff x="4572000" y="241250"/>
            <a:chExt cx="1263300" cy="4798825"/>
          </a:xfrm>
        </p:grpSpPr>
        <p:sp>
          <p:nvSpPr>
            <p:cNvPr id="918" name="Google Shape;918;p74"/>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4"/>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74"/>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Проекты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по выбору</a:t>
            </a:r>
            <a:endParaRPr b="1" sz="1800">
              <a:solidFill>
                <a:srgbClr val="FFFFFF"/>
              </a:solidFill>
              <a:latin typeface="Montserrat"/>
              <a:ea typeface="Montserrat"/>
              <a:cs typeface="Montserrat"/>
              <a:sym typeface="Montserrat"/>
            </a:endParaRPr>
          </a:p>
        </p:txBody>
      </p:sp>
      <p:pic>
        <p:nvPicPr>
          <p:cNvPr id="921" name="Google Shape;921;p74"/>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922" name="Google Shape;922;p7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74"/>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927" name="Google Shape;927;p74"/>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latin typeface="Montserrat ExtraBold"/>
                <a:ea typeface="Montserrat ExtraBold"/>
                <a:cs typeface="Montserrat ExtraBold"/>
                <a:sym typeface="Montserrat ExtraBold"/>
              </a:rPr>
              <a:t>Проект «Психологический тест»</a:t>
            </a:r>
            <a:endParaRPr sz="3000">
              <a:highlight>
                <a:srgbClr val="FFFFFF"/>
              </a:highlight>
              <a:latin typeface="Montserrat ExtraBold"/>
              <a:ea typeface="Montserrat ExtraBold"/>
              <a:cs typeface="Montserrat ExtraBold"/>
              <a:sym typeface="Montserrat ExtraBold"/>
            </a:endParaRPr>
          </a:p>
        </p:txBody>
      </p:sp>
      <p:sp>
        <p:nvSpPr>
          <p:cNvPr id="928" name="Google Shape;928;p74"/>
          <p:cNvSpPr txBox="1"/>
          <p:nvPr/>
        </p:nvSpPr>
        <p:spPr>
          <a:xfrm>
            <a:off x="488500" y="991913"/>
            <a:ext cx="6894900" cy="298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latin typeface="Montserrat"/>
                <a:ea typeface="Montserrat"/>
                <a:cs typeface="Montserrat"/>
                <a:sym typeface="Montserrat"/>
              </a:rPr>
              <a:t>В последнее время наблюдается множество случаев, когда выпускники школ, поступив в ВУЗы, в скором времени после зачисления и начала обучения понимают, что ошиблись в выборе профессии. Министерство образования РФ решило исправить ситуацию и помочь ученикам старших классов в их профориентации. Первым шагом было решено предложить школьникам пройти дифференциально-диагностический опрос Е.А.Климова. Поскольку учеников в стране очень много и нет возможности вручную обрабатывать результаты опроса, данный процесс необходимо автоматизировать и разработать десктопное приложение, которое будет автоматически выдавать результат после прохождения школьником опроса.</a:t>
            </a:r>
            <a:endParaRPr sz="1600">
              <a:solidFill>
                <a:schemeClr val="dk1"/>
              </a:solidFill>
              <a:highlight>
                <a:srgbClr val="FFFFFF"/>
              </a:highlight>
              <a:latin typeface="Montserrat"/>
              <a:ea typeface="Montserrat"/>
              <a:cs typeface="Montserrat"/>
              <a:sym typeface="Montserrat"/>
            </a:endParaRPr>
          </a:p>
          <a:p>
            <a:pPr indent="0" lvl="0" marL="0" rtl="0" algn="l">
              <a:lnSpc>
                <a:spcPct val="107000"/>
              </a:lnSpc>
              <a:spcBef>
                <a:spcPts val="1200"/>
              </a:spcBef>
              <a:spcAft>
                <a:spcPts val="0"/>
              </a:spcAft>
              <a:buClr>
                <a:schemeClr val="dk1"/>
              </a:buClr>
              <a:buSzPts val="1100"/>
              <a:buFont typeface="Arial"/>
              <a:buNone/>
            </a:pPr>
            <a:r>
              <a:t/>
            </a:r>
            <a:endParaRPr sz="1600">
              <a:solidFill>
                <a:schemeClr val="dk1"/>
              </a:solidFill>
              <a:latin typeface="Montserrat"/>
              <a:ea typeface="Montserrat"/>
              <a:cs typeface="Montserrat"/>
              <a:sym typeface="Montserrat"/>
            </a:endParaRPr>
          </a:p>
          <a:p>
            <a:pPr indent="0" lvl="0" marL="0" rtl="0" algn="l">
              <a:lnSpc>
                <a:spcPct val="107000"/>
              </a:lnSpc>
              <a:spcBef>
                <a:spcPts val="120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 </a:t>
            </a:r>
            <a:endParaRPr b="1" sz="1600">
              <a:solidFill>
                <a:schemeClr val="dk1"/>
              </a:solidFill>
              <a:latin typeface="Montserrat"/>
              <a:ea typeface="Montserrat"/>
              <a:cs typeface="Montserrat"/>
              <a:sym typeface="Montserrat"/>
            </a:endParaRPr>
          </a:p>
          <a:p>
            <a:pPr indent="0" lvl="0" marL="0" rtl="0" algn="l">
              <a:spcBef>
                <a:spcPts val="1200"/>
              </a:spcBef>
              <a:spcAft>
                <a:spcPts val="0"/>
              </a:spcAft>
              <a:buClr>
                <a:srgbClr val="000000"/>
              </a:buClr>
              <a:buSzPts val="1100"/>
              <a:buFont typeface="Arial"/>
              <a:buNone/>
            </a:pPr>
            <a:r>
              <a:t/>
            </a:r>
            <a:endParaRPr sz="1600">
              <a:solidFill>
                <a:schemeClr val="dk1"/>
              </a:solidFill>
              <a:highlight>
                <a:srgbClr val="FFFFFF"/>
              </a:highlight>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nvSpPr>
        <p:spPr>
          <a:xfrm>
            <a:off x="368800" y="360000"/>
            <a:ext cx="74460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Black"/>
                <a:ea typeface="Montserrat Black"/>
                <a:cs typeface="Montserrat Black"/>
                <a:sym typeface="Montserrat Black"/>
              </a:rPr>
              <a:t>Какие </a:t>
            </a:r>
            <a:r>
              <a:rPr lang="en" sz="4800">
                <a:solidFill>
                  <a:schemeClr val="accent2"/>
                </a:solidFill>
                <a:latin typeface="Montserrat Black"/>
                <a:ea typeface="Montserrat Black"/>
                <a:cs typeface="Montserrat Black"/>
                <a:sym typeface="Montserrat Black"/>
              </a:rPr>
              <a:t>события</a:t>
            </a:r>
            <a:r>
              <a:rPr lang="en" sz="4800">
                <a:solidFill>
                  <a:schemeClr val="dk1"/>
                </a:solidFill>
                <a:latin typeface="Montserrat Black"/>
                <a:ea typeface="Montserrat Black"/>
                <a:cs typeface="Montserrat Black"/>
                <a:sym typeface="Montserrat Black"/>
              </a:rPr>
              <a:t> вы обрабатывали </a:t>
            </a:r>
            <a:br>
              <a:rPr lang="en" sz="4800">
                <a:solidFill>
                  <a:schemeClr val="dk1"/>
                </a:solidFill>
                <a:latin typeface="Montserrat Black"/>
                <a:ea typeface="Montserrat Black"/>
                <a:cs typeface="Montserrat Black"/>
                <a:sym typeface="Montserrat Black"/>
              </a:rPr>
            </a:br>
            <a:r>
              <a:rPr lang="en" sz="4800">
                <a:solidFill>
                  <a:schemeClr val="dk1"/>
                </a:solidFill>
                <a:latin typeface="Montserrat Black"/>
                <a:ea typeface="Montserrat Black"/>
                <a:cs typeface="Montserrat Black"/>
                <a:sym typeface="Montserrat Black"/>
              </a:rPr>
              <a:t>в </a:t>
            </a:r>
            <a:r>
              <a:rPr lang="en" sz="4800">
                <a:solidFill>
                  <a:schemeClr val="accent2"/>
                </a:solidFill>
                <a:latin typeface="Montserrat Black"/>
                <a:ea typeface="Montserrat Black"/>
                <a:cs typeface="Montserrat Black"/>
                <a:sym typeface="Montserrat Black"/>
              </a:rPr>
              <a:t>Pygame</a:t>
            </a:r>
            <a:r>
              <a:rPr lang="en" sz="4800">
                <a:solidFill>
                  <a:schemeClr val="dk1"/>
                </a:solidFill>
                <a:latin typeface="Montserrat Black"/>
                <a:ea typeface="Montserrat Black"/>
                <a:cs typeface="Montserrat Black"/>
                <a:sym typeface="Montserrat Black"/>
              </a:rPr>
              <a:t> и зачем</a:t>
            </a:r>
            <a:r>
              <a:rPr lang="en" sz="4800">
                <a:solidFill>
                  <a:schemeClr val="dk1"/>
                </a:solidFill>
                <a:latin typeface="Montserrat Black"/>
                <a:ea typeface="Montserrat Black"/>
                <a:cs typeface="Montserrat Black"/>
                <a:sym typeface="Montserrat Black"/>
              </a:rPr>
              <a:t>?</a:t>
            </a:r>
            <a:endParaRPr sz="4800">
              <a:solidFill>
                <a:schemeClr val="dk1"/>
              </a:solidFill>
              <a:latin typeface="Montserrat Black"/>
              <a:ea typeface="Montserrat Black"/>
              <a:cs typeface="Montserrat Black"/>
              <a:sym typeface="Montserrat Black"/>
            </a:endParaRPr>
          </a:p>
          <a:p>
            <a:pPr indent="0" lvl="0" marL="0" rtl="0" algn="l">
              <a:spcBef>
                <a:spcPts val="0"/>
              </a:spcBef>
              <a:spcAft>
                <a:spcPts val="0"/>
              </a:spcAft>
              <a:buClr>
                <a:srgbClr val="000000"/>
              </a:buClr>
              <a:buSzPts val="1100"/>
              <a:buFont typeface="Arial"/>
              <a:buNone/>
            </a:pPr>
            <a:r>
              <a:t/>
            </a:r>
            <a:endParaRPr sz="4800">
              <a:highlight>
                <a:srgbClr val="FFFFFF"/>
              </a:highlight>
              <a:latin typeface="Montserrat Black"/>
              <a:ea typeface="Montserrat Black"/>
              <a:cs typeface="Montserrat Black"/>
              <a:sym typeface="Montserrat Black"/>
            </a:endParaRPr>
          </a:p>
        </p:txBody>
      </p:sp>
      <p:pic>
        <p:nvPicPr>
          <p:cNvPr id="142" name="Google Shape;142;p30"/>
          <p:cNvPicPr preferRelativeResize="0"/>
          <p:nvPr/>
        </p:nvPicPr>
        <p:blipFill>
          <a:blip r:embed="rId3">
            <a:alphaModFix/>
          </a:blip>
          <a:stretch>
            <a:fillRect/>
          </a:stretch>
        </p:blipFill>
        <p:spPr>
          <a:xfrm>
            <a:off x="3366325" y="5389430"/>
            <a:ext cx="3422263" cy="2211750"/>
          </a:xfrm>
          <a:prstGeom prst="rect">
            <a:avLst/>
          </a:prstGeom>
          <a:noFill/>
          <a:ln>
            <a:noFill/>
          </a:ln>
        </p:spPr>
      </p:pic>
      <p:pic>
        <p:nvPicPr>
          <p:cNvPr id="143" name="Google Shape;143;p30"/>
          <p:cNvPicPr preferRelativeResize="0"/>
          <p:nvPr/>
        </p:nvPicPr>
        <p:blipFill rotWithShape="1">
          <a:blip r:embed="rId4">
            <a:alphaModFix/>
          </a:blip>
          <a:srcRect b="3073" l="12015" r="8568" t="15187"/>
          <a:stretch/>
        </p:blipFill>
        <p:spPr>
          <a:xfrm>
            <a:off x="368808" y="5389425"/>
            <a:ext cx="2824794" cy="2211749"/>
          </a:xfrm>
          <a:prstGeom prst="rect">
            <a:avLst/>
          </a:prstGeom>
          <a:noFill/>
          <a:ln>
            <a:noFill/>
          </a:ln>
        </p:spPr>
      </p:pic>
      <p:grpSp>
        <p:nvGrpSpPr>
          <p:cNvPr id="144" name="Google Shape;144;p30"/>
          <p:cNvGrpSpPr/>
          <p:nvPr/>
        </p:nvGrpSpPr>
        <p:grpSpPr>
          <a:xfrm>
            <a:off x="7814798" y="175164"/>
            <a:ext cx="1162236" cy="4798825"/>
            <a:chOff x="4572000" y="241250"/>
            <a:chExt cx="1263300" cy="4798825"/>
          </a:xfrm>
        </p:grpSpPr>
        <p:sp>
          <p:nvSpPr>
            <p:cNvPr id="145" name="Google Shape;145;p30"/>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0"/>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30"/>
          <p:cNvSpPr txBox="1"/>
          <p:nvPr/>
        </p:nvSpPr>
        <p:spPr>
          <a:xfrm rot="-5400000">
            <a:off x="6587625" y="2519825"/>
            <a:ext cx="32751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Повторение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пройденного материала</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rgbClr val="FFFFFF"/>
              </a:solidFill>
              <a:latin typeface="Montserrat"/>
              <a:ea typeface="Montserrat"/>
              <a:cs typeface="Montserrat"/>
              <a:sym typeface="Montserrat"/>
            </a:endParaRPr>
          </a:p>
        </p:txBody>
      </p:sp>
      <p:pic>
        <p:nvPicPr>
          <p:cNvPr id="148" name="Google Shape;148;p30"/>
          <p:cNvPicPr preferRelativeResize="0"/>
          <p:nvPr/>
        </p:nvPicPr>
        <p:blipFill>
          <a:blip r:embed="rId5">
            <a:alphaModFix/>
          </a:blip>
          <a:stretch>
            <a:fillRect/>
          </a:stretch>
        </p:blipFill>
        <p:spPr>
          <a:xfrm>
            <a:off x="8678050" y="3792329"/>
            <a:ext cx="211887" cy="278425"/>
          </a:xfrm>
          <a:prstGeom prst="rect">
            <a:avLst/>
          </a:prstGeom>
          <a:noFill/>
          <a:ln>
            <a:noFill/>
          </a:ln>
        </p:spPr>
      </p:pic>
      <p:sp>
        <p:nvSpPr>
          <p:cNvPr id="149" name="Google Shape;149;p3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30"/>
          <p:cNvPicPr preferRelativeResize="0"/>
          <p:nvPr/>
        </p:nvPicPr>
        <p:blipFill>
          <a:blip r:embed="rId6">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 name="Shape 932"/>
        <p:cNvGrpSpPr/>
        <p:nvPr/>
      </p:nvGrpSpPr>
      <p:grpSpPr>
        <a:xfrm>
          <a:off x="0" y="0"/>
          <a:ext cx="0" cy="0"/>
          <a:chOff x="0" y="0"/>
          <a:chExt cx="0" cy="0"/>
        </a:xfrm>
      </p:grpSpPr>
      <p:grpSp>
        <p:nvGrpSpPr>
          <p:cNvPr id="933" name="Google Shape;933;p75"/>
          <p:cNvGrpSpPr/>
          <p:nvPr/>
        </p:nvGrpSpPr>
        <p:grpSpPr>
          <a:xfrm>
            <a:off x="7814798" y="175164"/>
            <a:ext cx="1162236" cy="4798825"/>
            <a:chOff x="4572000" y="241250"/>
            <a:chExt cx="1263300" cy="4798825"/>
          </a:xfrm>
        </p:grpSpPr>
        <p:sp>
          <p:nvSpPr>
            <p:cNvPr id="934" name="Google Shape;934;p75"/>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5"/>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75"/>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Проекты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по выбору</a:t>
            </a:r>
            <a:endParaRPr b="1" sz="1800">
              <a:solidFill>
                <a:srgbClr val="FFFFFF"/>
              </a:solidFill>
              <a:latin typeface="Montserrat"/>
              <a:ea typeface="Montserrat"/>
              <a:cs typeface="Montserrat"/>
              <a:sym typeface="Montserrat"/>
            </a:endParaRPr>
          </a:p>
        </p:txBody>
      </p:sp>
      <p:pic>
        <p:nvPicPr>
          <p:cNvPr id="937" name="Google Shape;937;p75"/>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938" name="Google Shape;938;p7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 name="Google Shape;942;p75"/>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943" name="Google Shape;943;p75"/>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latin typeface="Montserrat ExtraBold"/>
                <a:ea typeface="Montserrat ExtraBold"/>
                <a:cs typeface="Montserrat ExtraBold"/>
                <a:sym typeface="Montserrat ExtraBold"/>
              </a:rPr>
              <a:t>Проект «Диагностика здоровья»</a:t>
            </a:r>
            <a:endParaRPr sz="3000">
              <a:highlight>
                <a:srgbClr val="FFFFFF"/>
              </a:highlight>
              <a:latin typeface="Montserrat ExtraBold"/>
              <a:ea typeface="Montserrat ExtraBold"/>
              <a:cs typeface="Montserrat ExtraBold"/>
              <a:sym typeface="Montserrat ExtraBold"/>
            </a:endParaRPr>
          </a:p>
        </p:txBody>
      </p:sp>
      <p:sp>
        <p:nvSpPr>
          <p:cNvPr id="944" name="Google Shape;944;p75"/>
          <p:cNvSpPr txBox="1"/>
          <p:nvPr/>
        </p:nvSpPr>
        <p:spPr>
          <a:xfrm>
            <a:off x="488500" y="991913"/>
            <a:ext cx="6894900" cy="298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latin typeface="Montserrat"/>
                <a:ea typeface="Montserrat"/>
                <a:cs typeface="Montserrat"/>
                <a:sym typeface="Montserrat"/>
              </a:rPr>
              <a:t>Повседневная жизнь протекает в очень быстром темпе, поэтому многим людям не хватает времени, чтобы действительно полноценно следить за своим физическим состоянием. Однако существует ряд несложных тестов, которые позволяют людям за короткое время достаточно точно определить состояние своего здоровья. Один из таких тестов – тест Руфье, который позволяет определить состояние </a:t>
            </a:r>
            <a:r>
              <a:rPr lang="en" sz="1600">
                <a:solidFill>
                  <a:schemeClr val="dk1"/>
                </a:solidFill>
                <a:highlight>
                  <a:srgbClr val="FFFFFF"/>
                </a:highlight>
                <a:latin typeface="Montserrat"/>
                <a:ea typeface="Montserrat"/>
                <a:cs typeface="Montserrat"/>
                <a:sym typeface="Montserrat"/>
              </a:rPr>
              <a:t>кардиореспираторной</a:t>
            </a:r>
            <a:r>
              <a:rPr lang="en" sz="1600">
                <a:solidFill>
                  <a:schemeClr val="dk1"/>
                </a:solidFill>
                <a:highlight>
                  <a:srgbClr val="FFFFFF"/>
                </a:highlight>
                <a:latin typeface="Montserrat"/>
                <a:ea typeface="Montserrat"/>
                <a:cs typeface="Montserrat"/>
                <a:sym typeface="Montserrat"/>
              </a:rPr>
              <a:t> системы организма.</a:t>
            </a:r>
            <a:r>
              <a:rPr lang="en" sz="1200">
                <a:solidFill>
                  <a:schemeClr val="dk1"/>
                </a:solidFill>
                <a:highlight>
                  <a:srgbClr val="FFFFFF"/>
                </a:highlight>
                <a:latin typeface="Times New Roman"/>
                <a:ea typeface="Times New Roman"/>
                <a:cs typeface="Times New Roman"/>
                <a:sym typeface="Times New Roman"/>
              </a:rPr>
              <a:t> </a:t>
            </a:r>
            <a:r>
              <a:rPr lang="en" sz="1600">
                <a:solidFill>
                  <a:schemeClr val="dk1"/>
                </a:solidFill>
                <a:highlight>
                  <a:srgbClr val="FFFFFF"/>
                </a:highlight>
                <a:latin typeface="Montserrat"/>
                <a:ea typeface="Montserrat"/>
                <a:cs typeface="Montserrat"/>
                <a:sym typeface="Montserrat"/>
              </a:rPr>
              <a:t>Компания ООО «Жить здорово» предлагает вам разработать приложение для персонального компьютера, которое позволит пользователям провести этот тест самостоятельно и получить интерпретацию результата.</a:t>
            </a:r>
            <a:endParaRPr sz="1600">
              <a:solidFill>
                <a:schemeClr val="dk1"/>
              </a:solidFill>
              <a:highlight>
                <a:srgbClr val="FFFFFF"/>
              </a:highlight>
              <a:latin typeface="Montserrat"/>
              <a:ea typeface="Montserrat"/>
              <a:cs typeface="Montserrat"/>
              <a:sym typeface="Montserrat"/>
            </a:endParaRPr>
          </a:p>
          <a:p>
            <a:pPr indent="0" lvl="0" marL="0" rtl="0" algn="l">
              <a:lnSpc>
                <a:spcPct val="107000"/>
              </a:lnSpc>
              <a:spcBef>
                <a:spcPts val="1200"/>
              </a:spcBef>
              <a:spcAft>
                <a:spcPts val="0"/>
              </a:spcAft>
              <a:buClr>
                <a:schemeClr val="dk1"/>
              </a:buClr>
              <a:buSzPts val="1100"/>
              <a:buFont typeface="Arial"/>
              <a:buNone/>
            </a:pPr>
            <a:r>
              <a:t/>
            </a:r>
            <a:endParaRPr sz="1600">
              <a:solidFill>
                <a:schemeClr val="dk1"/>
              </a:solidFill>
              <a:latin typeface="Montserrat"/>
              <a:ea typeface="Montserrat"/>
              <a:cs typeface="Montserrat"/>
              <a:sym typeface="Montserrat"/>
            </a:endParaRPr>
          </a:p>
          <a:p>
            <a:pPr indent="0" lvl="0" marL="0" rtl="0" algn="l">
              <a:lnSpc>
                <a:spcPct val="107000"/>
              </a:lnSpc>
              <a:spcBef>
                <a:spcPts val="120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 </a:t>
            </a:r>
            <a:endParaRPr b="1" sz="1600">
              <a:solidFill>
                <a:schemeClr val="dk1"/>
              </a:solidFill>
              <a:latin typeface="Montserrat"/>
              <a:ea typeface="Montserrat"/>
              <a:cs typeface="Montserrat"/>
              <a:sym typeface="Montserrat"/>
            </a:endParaRPr>
          </a:p>
          <a:p>
            <a:pPr indent="0" lvl="0" marL="0" rtl="0" algn="l">
              <a:spcBef>
                <a:spcPts val="1200"/>
              </a:spcBef>
              <a:spcAft>
                <a:spcPts val="0"/>
              </a:spcAft>
              <a:buClr>
                <a:srgbClr val="000000"/>
              </a:buClr>
              <a:buSzPts val="1100"/>
              <a:buFont typeface="Arial"/>
              <a:buNone/>
            </a:pPr>
            <a:r>
              <a:t/>
            </a:r>
            <a:endParaRPr sz="1600">
              <a:solidFill>
                <a:schemeClr val="dk1"/>
              </a:solidFill>
              <a:highlight>
                <a:srgbClr val="FFFFFF"/>
              </a:highlight>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8" name="Shape 948"/>
        <p:cNvGrpSpPr/>
        <p:nvPr/>
      </p:nvGrpSpPr>
      <p:grpSpPr>
        <a:xfrm>
          <a:off x="0" y="0"/>
          <a:ext cx="0" cy="0"/>
          <a:chOff x="0" y="0"/>
          <a:chExt cx="0" cy="0"/>
        </a:xfrm>
      </p:grpSpPr>
      <p:grpSp>
        <p:nvGrpSpPr>
          <p:cNvPr id="949" name="Google Shape;949;p76"/>
          <p:cNvGrpSpPr/>
          <p:nvPr/>
        </p:nvGrpSpPr>
        <p:grpSpPr>
          <a:xfrm>
            <a:off x="7814798" y="175164"/>
            <a:ext cx="1162236" cy="4798825"/>
            <a:chOff x="4572000" y="241250"/>
            <a:chExt cx="1263300" cy="4798825"/>
          </a:xfrm>
        </p:grpSpPr>
        <p:sp>
          <p:nvSpPr>
            <p:cNvPr id="950" name="Google Shape;950;p76"/>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6"/>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76"/>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Проекты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FFFFFF"/>
                </a:solidFill>
                <a:latin typeface="Montserrat"/>
                <a:ea typeface="Montserrat"/>
                <a:cs typeface="Montserrat"/>
                <a:sym typeface="Montserrat"/>
              </a:rPr>
              <a:t>по выбору</a:t>
            </a:r>
            <a:endParaRPr b="1" sz="1800">
              <a:solidFill>
                <a:srgbClr val="FFFFFF"/>
              </a:solidFill>
              <a:latin typeface="Montserrat"/>
              <a:ea typeface="Montserrat"/>
              <a:cs typeface="Montserrat"/>
              <a:sym typeface="Montserrat"/>
            </a:endParaRPr>
          </a:p>
        </p:txBody>
      </p:sp>
      <p:pic>
        <p:nvPicPr>
          <p:cNvPr id="953" name="Google Shape;953;p76"/>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954" name="Google Shape;954;p7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76"/>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959" name="Google Shape;959;p76"/>
          <p:cNvSpPr txBox="1"/>
          <p:nvPr/>
        </p:nvSpPr>
        <p:spPr>
          <a:xfrm>
            <a:off x="368800" y="352613"/>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latin typeface="Montserrat ExtraBold"/>
                <a:ea typeface="Montserrat ExtraBold"/>
                <a:cs typeface="Montserrat ExtraBold"/>
                <a:sym typeface="Montserrat ExtraBold"/>
              </a:rPr>
              <a:t>Проект </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rPr lang="en" sz="3000">
                <a:latin typeface="Montserrat ExtraBold"/>
                <a:ea typeface="Montserrat ExtraBold"/>
                <a:cs typeface="Montserrat ExtraBold"/>
                <a:sym typeface="Montserrat ExtraBold"/>
              </a:rPr>
              <a:t>«Финансовый калькулятор»</a:t>
            </a:r>
            <a:endParaRPr sz="3000">
              <a:highlight>
                <a:srgbClr val="FFFFFF"/>
              </a:highlight>
              <a:latin typeface="Montserrat ExtraBold"/>
              <a:ea typeface="Montserrat ExtraBold"/>
              <a:cs typeface="Montserrat ExtraBold"/>
              <a:sym typeface="Montserrat ExtraBold"/>
            </a:endParaRPr>
          </a:p>
        </p:txBody>
      </p:sp>
      <p:sp>
        <p:nvSpPr>
          <p:cNvPr id="960" name="Google Shape;960;p76"/>
          <p:cNvSpPr txBox="1"/>
          <p:nvPr/>
        </p:nvSpPr>
        <p:spPr>
          <a:xfrm>
            <a:off x="428650" y="1393988"/>
            <a:ext cx="6894900" cy="2987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1100"/>
              <a:buFont typeface="Arial"/>
              <a:buNone/>
            </a:pPr>
            <a:r>
              <a:rPr lang="en" sz="1600">
                <a:solidFill>
                  <a:schemeClr val="dk1"/>
                </a:solidFill>
                <a:latin typeface="Montserrat"/>
                <a:ea typeface="Montserrat"/>
                <a:cs typeface="Montserrat"/>
                <a:sym typeface="Montserrat"/>
              </a:rPr>
              <a:t>Инвестирование — это вложение свободных финансовых ресурсов с целью получения стабильных денежных потоков в будущем. Для того, чтобы не ошибиться и не только вернуть вложенные средства, но еще и получить прибыль от инвестиций, существует ряд методов оценки эффективности инвестиционных проектов. Один из них — NPV. </a:t>
            </a:r>
            <a:endParaRPr sz="1600">
              <a:solidFill>
                <a:schemeClr val="dk1"/>
              </a:solidFill>
              <a:latin typeface="Montserrat"/>
              <a:ea typeface="Montserrat"/>
              <a:cs typeface="Montserrat"/>
              <a:sym typeface="Montserrat"/>
            </a:endParaRPr>
          </a:p>
          <a:p>
            <a:pPr indent="0" lvl="0" marL="0" rtl="0" algn="l">
              <a:lnSpc>
                <a:spcPct val="100000"/>
              </a:lnSpc>
              <a:spcBef>
                <a:spcPts val="1200"/>
              </a:spcBef>
              <a:spcAft>
                <a:spcPts val="0"/>
              </a:spcAft>
              <a:buClr>
                <a:schemeClr val="dk1"/>
              </a:buClr>
              <a:buSzPts val="1100"/>
              <a:buFont typeface="Arial"/>
              <a:buNone/>
            </a:pPr>
            <a:r>
              <a:rPr lang="en" sz="1600">
                <a:solidFill>
                  <a:schemeClr val="dk1"/>
                </a:solidFill>
                <a:highlight>
                  <a:srgbClr val="FFFFFF"/>
                </a:highlight>
                <a:latin typeface="Montserrat"/>
                <a:ea typeface="Montserrat"/>
                <a:cs typeface="Montserrat"/>
                <a:sym typeface="Montserrat"/>
              </a:rPr>
              <a:t>Компания ООО «Консалтинг тиам» оказывает услуги по консультации предпринимателей, только открывающих свой бизнес. Им необходимо десктопное приложение, которое позволит с помощью метода NPV быстро рассчитать необходимую сумму вложений сегодня для того, чтобы прийти к окупаемости бизнеса через определенный срок.</a:t>
            </a:r>
            <a:endParaRPr sz="16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0"/>
              </a:spcAft>
              <a:buClr>
                <a:srgbClr val="000000"/>
              </a:buClr>
              <a:buSzPts val="1100"/>
              <a:buFont typeface="Arial"/>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5" name="Shape 155"/>
        <p:cNvGrpSpPr/>
        <p:nvPr/>
      </p:nvGrpSpPr>
      <p:grpSpPr>
        <a:xfrm>
          <a:off x="0" y="0"/>
          <a:ext cx="0" cy="0"/>
          <a:chOff x="0" y="0"/>
          <a:chExt cx="0" cy="0"/>
        </a:xfrm>
      </p:grpSpPr>
      <p:sp>
        <p:nvSpPr>
          <p:cNvPr id="156" name="Google Shape;156;p31"/>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p:nvPr/>
        </p:nvSpPr>
        <p:spPr>
          <a:xfrm>
            <a:off x="5736000" y="1047750"/>
            <a:ext cx="3048000" cy="304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31"/>
          <p:cNvPicPr preferRelativeResize="0"/>
          <p:nvPr/>
        </p:nvPicPr>
        <p:blipFill rotWithShape="1">
          <a:blip r:embed="rId3">
            <a:alphaModFix/>
          </a:blip>
          <a:srcRect b="0" l="0" r="0" t="0"/>
          <a:stretch/>
        </p:blipFill>
        <p:spPr>
          <a:xfrm>
            <a:off x="6147538" y="1513099"/>
            <a:ext cx="2237575" cy="2117646"/>
          </a:xfrm>
          <a:prstGeom prst="rect">
            <a:avLst/>
          </a:prstGeom>
          <a:noFill/>
          <a:ln>
            <a:noFill/>
          </a:ln>
        </p:spPr>
      </p:pic>
      <p:sp>
        <p:nvSpPr>
          <p:cNvPr id="160" name="Google Shape;160;p31"/>
          <p:cNvSpPr txBox="1"/>
          <p:nvPr/>
        </p:nvSpPr>
        <p:spPr>
          <a:xfrm>
            <a:off x="360000" y="320450"/>
            <a:ext cx="54327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Модуль 5. Урок 1. </a:t>
            </a:r>
            <a:r>
              <a:rPr lang="en" sz="1200">
                <a:solidFill>
                  <a:schemeClr val="lt1"/>
                </a:solidFill>
                <a:latin typeface="Montserrat ExtraBold"/>
                <a:ea typeface="Montserrat ExtraBold"/>
                <a:cs typeface="Montserrat ExtraBold"/>
                <a:sym typeface="Montserrat ExtraBold"/>
              </a:rPr>
              <a:t>Знакомство с PyQT5</a:t>
            </a:r>
            <a:endParaRPr b="1" sz="1200">
              <a:solidFill>
                <a:srgbClr val="FFFFFF"/>
              </a:solidFill>
              <a:latin typeface="Montserrat"/>
              <a:ea typeface="Montserrat"/>
              <a:cs typeface="Montserrat"/>
              <a:sym typeface="Montserrat"/>
            </a:endParaRPr>
          </a:p>
        </p:txBody>
      </p:sp>
      <p:sp>
        <p:nvSpPr>
          <p:cNvPr id="161" name="Google Shape;161;p31"/>
          <p:cNvSpPr txBox="1"/>
          <p:nvPr/>
        </p:nvSpPr>
        <p:spPr>
          <a:xfrm>
            <a:off x="360000" y="916000"/>
            <a:ext cx="5376000" cy="1375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50"/>
              </a:spcBef>
              <a:spcAft>
                <a:spcPts val="0"/>
              </a:spcAft>
              <a:buNone/>
            </a:pPr>
            <a:r>
              <a:rPr lang="en" sz="3600">
                <a:solidFill>
                  <a:schemeClr val="lt2"/>
                </a:solidFill>
                <a:latin typeface="Montserrat Black"/>
                <a:ea typeface="Montserrat Black"/>
                <a:cs typeface="Montserrat Black"/>
                <a:sym typeface="Montserrat Black"/>
              </a:rPr>
              <a:t>Десктопные приложения</a:t>
            </a:r>
            <a:endParaRPr sz="3600">
              <a:solidFill>
                <a:schemeClr val="lt2"/>
              </a:solidFill>
              <a:latin typeface="Montserrat Black"/>
              <a:ea typeface="Montserrat Black"/>
              <a:cs typeface="Montserrat Black"/>
              <a:sym typeface="Montserrat Black"/>
            </a:endParaRPr>
          </a:p>
        </p:txBody>
      </p:sp>
      <p:sp>
        <p:nvSpPr>
          <p:cNvPr id="162" name="Google Shape;162;p31"/>
          <p:cNvSpPr txBox="1"/>
          <p:nvPr/>
        </p:nvSpPr>
        <p:spPr>
          <a:xfrm>
            <a:off x="360000" y="876508"/>
            <a:ext cx="2628000" cy="29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Обсуждение:</a:t>
            </a:r>
            <a:endParaRPr sz="18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32"/>
          <p:cNvGrpSpPr/>
          <p:nvPr/>
        </p:nvGrpSpPr>
        <p:grpSpPr>
          <a:xfrm>
            <a:off x="7814798" y="175164"/>
            <a:ext cx="1162236" cy="4798825"/>
            <a:chOff x="4572000" y="241250"/>
            <a:chExt cx="1263300" cy="4798825"/>
          </a:xfrm>
        </p:grpSpPr>
        <p:sp>
          <p:nvSpPr>
            <p:cNvPr id="168" name="Google Shape;168;p32"/>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32"/>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171" name="Google Shape;171;p32"/>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172" name="Google Shape;172;p3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32"/>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177" name="Google Shape;177;p32"/>
          <p:cNvSpPr txBox="1"/>
          <p:nvPr/>
        </p:nvSpPr>
        <p:spPr>
          <a:xfrm>
            <a:off x="368800" y="360000"/>
            <a:ext cx="73596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dk1"/>
                </a:solidFill>
                <a:latin typeface="Montserrat ExtraBold"/>
                <a:ea typeface="Montserrat ExtraBold"/>
                <a:cs typeface="Montserrat ExtraBold"/>
                <a:sym typeface="Montserrat ExtraBold"/>
              </a:rPr>
              <a:t>Что такое </a:t>
            </a:r>
            <a:r>
              <a:rPr lang="en" sz="4800">
                <a:solidFill>
                  <a:schemeClr val="accent4"/>
                </a:solidFill>
                <a:latin typeface="Montserrat ExtraBold"/>
                <a:ea typeface="Montserrat ExtraBold"/>
                <a:cs typeface="Montserrat ExtraBold"/>
                <a:sym typeface="Montserrat ExtraBold"/>
              </a:rPr>
              <a:t>десктопное</a:t>
            </a:r>
            <a:r>
              <a:rPr lang="en" sz="4800">
                <a:solidFill>
                  <a:schemeClr val="accent4"/>
                </a:solidFill>
                <a:latin typeface="Montserrat ExtraBold"/>
                <a:ea typeface="Montserrat ExtraBold"/>
                <a:cs typeface="Montserrat ExtraBold"/>
                <a:sym typeface="Montserrat ExtraBold"/>
              </a:rPr>
              <a:t> (оконное) </a:t>
            </a:r>
            <a:r>
              <a:rPr lang="en" sz="4800">
                <a:latin typeface="Montserrat ExtraBold"/>
                <a:ea typeface="Montserrat ExtraBold"/>
                <a:cs typeface="Montserrat ExtraBold"/>
                <a:sym typeface="Montserrat ExtraBold"/>
              </a:rPr>
              <a:t>приложение</a:t>
            </a:r>
            <a:r>
              <a:rPr lang="en" sz="4800">
                <a:solidFill>
                  <a:schemeClr val="dk1"/>
                </a:solidFill>
                <a:latin typeface="Montserrat ExtraBold"/>
                <a:ea typeface="Montserrat ExtraBold"/>
                <a:cs typeface="Montserrat ExtraBold"/>
                <a:sym typeface="Montserrat ExtraBold"/>
              </a:rPr>
              <a:t>?</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33"/>
          <p:cNvGrpSpPr/>
          <p:nvPr/>
        </p:nvGrpSpPr>
        <p:grpSpPr>
          <a:xfrm>
            <a:off x="7814798" y="175164"/>
            <a:ext cx="1162236" cy="4798825"/>
            <a:chOff x="4572000" y="241250"/>
            <a:chExt cx="1263300" cy="4798825"/>
          </a:xfrm>
        </p:grpSpPr>
        <p:sp>
          <p:nvSpPr>
            <p:cNvPr id="183" name="Google Shape;183;p33"/>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33"/>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186" name="Google Shape;186;p33"/>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187" name="Google Shape;187;p3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3"/>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192" name="Google Shape;192;p33"/>
          <p:cNvSpPr txBox="1"/>
          <p:nvPr/>
        </p:nvSpPr>
        <p:spPr>
          <a:xfrm>
            <a:off x="360000" y="360000"/>
            <a:ext cx="7302600" cy="19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accent4"/>
                </a:solidFill>
                <a:latin typeface="Montserrat ExtraBold"/>
                <a:ea typeface="Montserrat ExtraBold"/>
                <a:cs typeface="Montserrat ExtraBold"/>
                <a:sym typeface="Montserrat ExtraBold"/>
              </a:rPr>
              <a:t>Оконное приложение</a:t>
            </a:r>
            <a:r>
              <a:rPr lang="en" sz="4800">
                <a:solidFill>
                  <a:schemeClr val="dk1"/>
                </a:solidFill>
                <a:latin typeface="Montserrat ExtraBold"/>
                <a:ea typeface="Montserrat ExtraBold"/>
                <a:cs typeface="Montserrat ExtraBold"/>
                <a:sym typeface="Montserrat ExtraBold"/>
              </a:rPr>
              <a:t> — </a:t>
            </a:r>
            <a:endParaRPr sz="4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4000">
                <a:solidFill>
                  <a:schemeClr val="dk1"/>
                </a:solidFill>
                <a:latin typeface="Montserrat ExtraBold"/>
                <a:ea typeface="Montserrat ExtraBold"/>
                <a:cs typeface="Montserrat ExtraBold"/>
                <a:sym typeface="Montserrat ExtraBold"/>
              </a:rPr>
              <a:t>это программа, которая взаимодействует с пользователем через графический интерфейс.</a:t>
            </a:r>
            <a:endParaRPr sz="4000">
              <a:highlight>
                <a:srgbClr val="FFFFFF"/>
              </a:highlight>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34"/>
          <p:cNvGrpSpPr/>
          <p:nvPr/>
        </p:nvGrpSpPr>
        <p:grpSpPr>
          <a:xfrm>
            <a:off x="7814798" y="175164"/>
            <a:ext cx="1162236" cy="4798825"/>
            <a:chOff x="4572000" y="241250"/>
            <a:chExt cx="1263300" cy="4798825"/>
          </a:xfrm>
        </p:grpSpPr>
        <p:sp>
          <p:nvSpPr>
            <p:cNvPr id="198" name="Google Shape;198;p34"/>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4"/>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Обсуждение</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новой темы</a:t>
            </a:r>
            <a:endParaRPr b="1" sz="1800">
              <a:solidFill>
                <a:schemeClr val="lt1"/>
              </a:solidFill>
              <a:latin typeface="Montserrat"/>
              <a:ea typeface="Montserrat"/>
              <a:cs typeface="Montserrat"/>
              <a:sym typeface="Montserrat"/>
            </a:endParaRPr>
          </a:p>
        </p:txBody>
      </p:sp>
      <p:pic>
        <p:nvPicPr>
          <p:cNvPr id="201" name="Google Shape;201;p34"/>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02" name="Google Shape;202;p3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4"/>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07" name="Google Shape;207;p34"/>
          <p:cNvSpPr txBox="1"/>
          <p:nvPr/>
        </p:nvSpPr>
        <p:spPr>
          <a:xfrm>
            <a:off x="368800" y="360000"/>
            <a:ext cx="7359600" cy="197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50"/>
              </a:spcBef>
              <a:spcAft>
                <a:spcPts val="0"/>
              </a:spcAft>
              <a:buClr>
                <a:schemeClr val="dk1"/>
              </a:buClr>
              <a:buSzPts val="1100"/>
              <a:buFont typeface="Arial"/>
              <a:buNone/>
            </a:pPr>
            <a:r>
              <a:rPr lang="en" sz="3600">
                <a:solidFill>
                  <a:schemeClr val="dk1"/>
                </a:solidFill>
                <a:latin typeface="Montserrat Black"/>
                <a:ea typeface="Montserrat Black"/>
                <a:cs typeface="Montserrat Black"/>
                <a:sym typeface="Montserrat Black"/>
              </a:rPr>
              <a:t>Являются ли </a:t>
            </a:r>
            <a:r>
              <a:rPr lang="en" sz="3600">
                <a:solidFill>
                  <a:schemeClr val="accent4"/>
                </a:solidFill>
                <a:latin typeface="Montserrat Black"/>
                <a:ea typeface="Montserrat Black"/>
                <a:cs typeface="Montserrat Black"/>
                <a:sym typeface="Montserrat Black"/>
              </a:rPr>
              <a:t>игры</a:t>
            </a:r>
            <a:r>
              <a:rPr lang="en" sz="3600">
                <a:solidFill>
                  <a:schemeClr val="dk1"/>
                </a:solidFill>
                <a:latin typeface="Montserrat Black"/>
                <a:ea typeface="Montserrat Black"/>
                <a:cs typeface="Montserrat Black"/>
                <a:sym typeface="Montserrat Black"/>
              </a:rPr>
              <a:t>, которые программировали в прошлом модуле,</a:t>
            </a:r>
            <a:r>
              <a:rPr lang="en" sz="3600">
                <a:solidFill>
                  <a:schemeClr val="dk1"/>
                </a:solidFill>
                <a:latin typeface="Montserrat Black"/>
                <a:ea typeface="Montserrat Black"/>
                <a:cs typeface="Montserrat Black"/>
                <a:sym typeface="Montserrat Black"/>
              </a:rPr>
              <a:t> </a:t>
            </a:r>
            <a:r>
              <a:rPr lang="en" sz="3600">
                <a:solidFill>
                  <a:schemeClr val="accent4"/>
                </a:solidFill>
                <a:latin typeface="Montserrat Black"/>
                <a:ea typeface="Montserrat Black"/>
                <a:cs typeface="Montserrat Black"/>
                <a:sym typeface="Montserrat Black"/>
              </a:rPr>
              <a:t>оконным приложением</a:t>
            </a:r>
            <a:r>
              <a:rPr lang="en" sz="3600">
                <a:solidFill>
                  <a:schemeClr val="dk1"/>
                </a:solidFill>
                <a:latin typeface="Montserrat Black"/>
                <a:ea typeface="Montserrat Black"/>
                <a:cs typeface="Montserrat Black"/>
                <a:sym typeface="Montserrat Black"/>
              </a:rPr>
              <a:t> и почему?</a:t>
            </a:r>
            <a:endParaRPr sz="3600">
              <a:highlight>
                <a:srgbClr val="FFFFFF"/>
              </a:highlight>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lgoritmika">
  <a:themeElements>
    <a:clrScheme name="Simple Light">
      <a:dk1>
        <a:srgbClr val="000000"/>
      </a:dk1>
      <a:lt1>
        <a:srgbClr val="FFFFFF"/>
      </a:lt1>
      <a:dk2>
        <a:srgbClr val="FFFFFF"/>
      </a:dk2>
      <a:lt2>
        <a:srgbClr val="FFFFFF"/>
      </a:lt2>
      <a:accent1>
        <a:srgbClr val="833AE0"/>
      </a:accent1>
      <a:accent2>
        <a:srgbClr val="FF7842"/>
      </a:accent2>
      <a:accent3>
        <a:srgbClr val="88DBF2"/>
      </a:accent3>
      <a:accent4>
        <a:srgbClr val="38BD60"/>
      </a:accent4>
      <a:accent5>
        <a:srgbClr val="FA82CC"/>
      </a:accent5>
      <a:accent6>
        <a:srgbClr val="FFDC40"/>
      </a:accent6>
      <a:hlink>
        <a:srgbClr val="833A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